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handoutMasterIdLst>
    <p:handoutMasterId r:id="rId35"/>
  </p:handoutMasterIdLst>
  <p:sldIdLst>
    <p:sldId id="256" r:id="rId2"/>
    <p:sldId id="271" r:id="rId3"/>
    <p:sldId id="274" r:id="rId4"/>
    <p:sldId id="275" r:id="rId5"/>
    <p:sldId id="281" r:id="rId6"/>
    <p:sldId id="300" r:id="rId7"/>
    <p:sldId id="301" r:id="rId8"/>
    <p:sldId id="302" r:id="rId9"/>
    <p:sldId id="303" r:id="rId10"/>
    <p:sldId id="304" r:id="rId11"/>
    <p:sldId id="305" r:id="rId12"/>
    <p:sldId id="306" r:id="rId13"/>
    <p:sldId id="307" r:id="rId14"/>
    <p:sldId id="308" r:id="rId15"/>
    <p:sldId id="309" r:id="rId16"/>
    <p:sldId id="291" r:id="rId17"/>
    <p:sldId id="310" r:id="rId18"/>
    <p:sldId id="311" r:id="rId19"/>
    <p:sldId id="312" r:id="rId20"/>
    <p:sldId id="313" r:id="rId21"/>
    <p:sldId id="314" r:id="rId22"/>
    <p:sldId id="315" r:id="rId23"/>
    <p:sldId id="316" r:id="rId24"/>
    <p:sldId id="317" r:id="rId25"/>
    <p:sldId id="318" r:id="rId26"/>
    <p:sldId id="319" r:id="rId27"/>
    <p:sldId id="320" r:id="rId28"/>
    <p:sldId id="296" r:id="rId29"/>
    <p:sldId id="321" r:id="rId30"/>
    <p:sldId id="297" r:id="rId31"/>
    <p:sldId id="298" r:id="rId32"/>
    <p:sldId id="299" r:id="rId33"/>
  </p:sldIdLst>
  <p:sldSz cx="12188825" cy="6858000"/>
  <p:notesSz cx="6858000" cy="9144000"/>
  <p:custDataLst>
    <p:tags r:id="rId3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599" autoAdjust="0"/>
  </p:normalViewPr>
  <p:slideViewPr>
    <p:cSldViewPr>
      <p:cViewPr varScale="1">
        <p:scale>
          <a:sx n="72" d="100"/>
          <a:sy n="72" d="100"/>
        </p:scale>
        <p:origin x="660" y="78"/>
      </p:cViewPr>
      <p:guideLst>
        <p:guide pos="3839"/>
        <p:guide orient="horz" pos="2160"/>
      </p:guideLst>
    </p:cSldViewPr>
  </p:slideViewPr>
  <p:notesTextViewPr>
    <p:cViewPr>
      <p:scale>
        <a:sx n="1" d="1"/>
        <a:sy n="1" d="1"/>
      </p:scale>
      <p:origin x="0" y="0"/>
    </p:cViewPr>
  </p:notesTextViewPr>
  <p:notesViewPr>
    <p:cSldViewPr showGuides="1">
      <p:cViewPr varScale="1">
        <p:scale>
          <a:sx n="52" d="100"/>
          <a:sy n="52" d="100"/>
        </p:scale>
        <p:origin x="2664" y="3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4AA43A-3F76-4A13-9CD6-36134EB429E3}" type="datetimeFigureOut">
              <a:rPr lang="en-US"/>
              <a:t>1/5/2019</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50423A-8BCE-448E-A97B-03A88B2B12C1}" type="slidenum">
              <a:rPr/>
              <a:t>‹#›</a:t>
            </a:fld>
            <a:endParaRPr/>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674A4F-2B7A-4ECB-A400-260B2FFC03C1}" type="datetimeFigureOut">
              <a:rPr lang="en-US"/>
              <a:t>1/5/2019</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F2A70B-78F2-4DCF-B53B-C990D2FAFB8A}" type="slidenum">
              <a:rPr/>
              <a:t>‹#›</a:t>
            </a:fld>
            <a:endParaRPr/>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2413" y="1905000"/>
            <a:ext cx="9144000" cy="2667000"/>
          </a:xfrm>
        </p:spPr>
        <p:txBody>
          <a:bodyPr>
            <a:noAutofit/>
          </a:bodyPr>
          <a:lstStyle>
            <a:lvl1pPr>
              <a:defRPr sz="5400"/>
            </a:lvl1pPr>
          </a:lstStyle>
          <a:p>
            <a:r>
              <a:rPr lang="en-US"/>
              <a:t>Click to edit Master title style</a:t>
            </a:r>
            <a:endParaRPr/>
          </a:p>
        </p:txBody>
      </p:sp>
      <p:grpSp>
        <p:nvGrpSpPr>
          <p:cNvPr id="256" name="line" descr="Line graphic"/>
          <p:cNvGrpSpPr/>
          <p:nvPr/>
        </p:nvGrpSpPr>
        <p:grpSpPr bwMode="invGray">
          <a:xfrm>
            <a:off x="1584896" y="4724400"/>
            <a:ext cx="8631936" cy="64008"/>
            <a:chOff x="-4110038" y="2703513"/>
            <a:chExt cx="17394239" cy="160336"/>
          </a:xfrm>
          <a:solidFill>
            <a:schemeClr val="accent1"/>
          </a:solidFill>
        </p:grpSpPr>
        <p:sp>
          <p:nvSpPr>
            <p:cNvPr id="257"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8"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9"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0"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1"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2"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3"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4"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5"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6"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7"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8"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9"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0"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1"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2"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3"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4"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5"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6"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7"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8"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9"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0"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1"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2"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3"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4"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5"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6"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7"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8"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9"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0"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1"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2"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3"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4"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5"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6"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1"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2"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3"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4"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5"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6"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7"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8"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9"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0"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1"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2"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3"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4"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5"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6"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7"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8"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9"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0"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1"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2"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3"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4"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5"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6"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7"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8"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9"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0"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1"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2"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3"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4"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5"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6"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7"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8"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9"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0"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1"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2"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3"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4"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5"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6"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7"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8"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9"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0"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1"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2"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3"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4"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5"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6"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7"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8"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9"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0"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1"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2"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3"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4"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5"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6"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7"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8"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9"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0"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1"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2"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3"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4"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5"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6"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7"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8"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9"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grpSp>
      <p:sp>
        <p:nvSpPr>
          <p:cNvPr id="3" name="Subtitle 2"/>
          <p:cNvSpPr>
            <a:spLocks noGrp="1"/>
          </p:cNvSpPr>
          <p:nvPr>
            <p:ph type="subTitle" idx="1"/>
          </p:nvPr>
        </p:nvSpPr>
        <p:spPr>
          <a:xfrm>
            <a:off x="1522413" y="5105400"/>
            <a:ext cx="9143999" cy="1066800"/>
          </a:xfrm>
        </p:spPr>
        <p:txBody>
          <a:bodyPr/>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5" name="Footer Placeholder 4">
            <a:extLst>
              <a:ext uri="{FF2B5EF4-FFF2-40B4-BE49-F238E27FC236}">
                <a16:creationId xmlns:a16="http://schemas.microsoft.com/office/drawing/2014/main" id="{31330F6D-78F0-42CA-81A0-DB449552BBFE}"/>
              </a:ext>
            </a:extLst>
          </p:cNvPr>
          <p:cNvSpPr>
            <a:spLocks noGrp="1"/>
          </p:cNvSpPr>
          <p:nvPr>
            <p:ph type="ftr" sz="quarter" idx="11"/>
          </p:nvPr>
        </p:nvSpPr>
        <p:spPr/>
        <p:txBody>
          <a:bodyPr/>
          <a:lstStyle/>
          <a:p>
            <a:r>
              <a:rPr lang="en-US" dirty="0"/>
              <a:t>© Stephen J. Padilla, 2019</a:t>
            </a:r>
          </a:p>
        </p:txBody>
      </p:sp>
    </p:spTree>
    <p:extLst>
      <p:ext uri="{BB962C8B-B14F-4D97-AF65-F5344CB8AC3E}">
        <p14:creationId xmlns:p14="http://schemas.microsoft.com/office/powerpoint/2010/main" val="67435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grpSp>
        <p:nvGrpSpPr>
          <p:cNvPr id="7" name="line" descr="Line graphic"/>
          <p:cNvGrpSpPr/>
          <p:nvPr/>
        </p:nvGrpSpPr>
        <p:grpSpPr bwMode="invGray">
          <a:xfrm>
            <a:off x="1522413" y="1514475"/>
            <a:ext cx="10569575" cy="64008"/>
            <a:chOff x="1522413" y="1514475"/>
            <a:chExt cx="10569575" cy="64008"/>
          </a:xfrm>
        </p:grpSpPr>
        <p:sp>
          <p:nvSpPr>
            <p:cNvPr id="8" name="Freeform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 name="Freeform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0" name="Freeform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3" name="Vertical Text Placeholder 2"/>
          <p:cNvSpPr>
            <a:spLocks noGrp="1"/>
          </p:cNvSpPr>
          <p:nvPr>
            <p:ph type="body" orient="vert" idx="1"/>
          </p:nvPr>
        </p:nvSpPr>
        <p:spPr/>
        <p:txBody>
          <a:bodyPr vert="eaVert"/>
          <a:lstStyle>
            <a:lvl5pPr>
              <a:defRPr/>
            </a:lvl5pPr>
            <a:lvl6pPr marL="1956816">
              <a:defRPr/>
            </a:lvl6pPr>
            <a:lvl7pPr marL="1956816">
              <a:defRPr/>
            </a:lvl7pPr>
            <a:lvl8pPr marL="1956816">
              <a:defRPr/>
            </a:lvl8pPr>
            <a:lvl9pPr marL="1956816">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 Stephen J. Padilla, 2019</a:t>
            </a:r>
          </a:p>
        </p:txBody>
      </p:sp>
    </p:spTree>
    <p:extLst>
      <p:ext uri="{BB962C8B-B14F-4D97-AF65-F5344CB8AC3E}">
        <p14:creationId xmlns:p14="http://schemas.microsoft.com/office/powerpoint/2010/main" val="212679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361612" y="274639"/>
            <a:ext cx="1371600" cy="5901747"/>
          </a:xfrm>
        </p:spPr>
        <p:txBody>
          <a:bodyPr vert="eaVert"/>
          <a:lstStyle/>
          <a:p>
            <a:r>
              <a:rPr lang="en-US"/>
              <a:t>Click to edit Master title style</a:t>
            </a:r>
            <a:endParaRPr/>
          </a:p>
        </p:txBody>
      </p:sp>
      <p:grpSp>
        <p:nvGrpSpPr>
          <p:cNvPr id="7" name="line" descr="Line graphic"/>
          <p:cNvGrpSpPr/>
          <p:nvPr/>
        </p:nvGrpSpPr>
        <p:grpSpPr bwMode="invGray">
          <a:xfrm rot="5400000">
            <a:off x="6864412" y="3472598"/>
            <a:ext cx="6492240" cy="64008"/>
            <a:chOff x="1522413" y="1514475"/>
            <a:chExt cx="10569575" cy="64008"/>
          </a:xfrm>
        </p:grpSpPr>
        <p:sp>
          <p:nvSpPr>
            <p:cNvPr id="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3" name="Vertical Text Placeholder 2"/>
          <p:cNvSpPr>
            <a:spLocks noGrp="1"/>
          </p:cNvSpPr>
          <p:nvPr>
            <p:ph type="body" orient="vert" idx="1" hasCustomPrompt="1"/>
          </p:nvPr>
        </p:nvSpPr>
        <p:spPr>
          <a:xfrm>
            <a:off x="608012" y="277813"/>
            <a:ext cx="9144001" cy="5898573"/>
          </a:xfrm>
        </p:spPr>
        <p:txBody>
          <a:bodyPr vert="eaVert"/>
          <a:lstStyle>
            <a:lvl5pPr>
              <a:defRPr/>
            </a:lvl5pPr>
            <a:lvl6pPr marL="1261872" indent="0">
              <a:buNone/>
              <a:defRPr/>
            </a:lvl6pPr>
            <a:lvl7pPr>
              <a:defRPr/>
            </a:lvl7pPr>
            <a:lvl8pPr>
              <a:defRPr baseline="0"/>
            </a:lvl8pPr>
            <a:lvl9pPr>
              <a:defRPr baseline="0"/>
            </a:lvl9pPr>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endParaRPr lang="en-US" dirty="0"/>
          </a:p>
        </p:txBody>
      </p:sp>
      <p:sp>
        <p:nvSpPr>
          <p:cNvPr id="5" name="Footer Placeholder 4"/>
          <p:cNvSpPr>
            <a:spLocks noGrp="1"/>
          </p:cNvSpPr>
          <p:nvPr>
            <p:ph type="ftr" sz="quarter" idx="11"/>
          </p:nvPr>
        </p:nvSpPr>
        <p:spPr/>
        <p:txBody>
          <a:bodyPr/>
          <a:lstStyle/>
          <a:p>
            <a:r>
              <a:rPr lang="en-US" dirty="0"/>
              <a:t>© Stephen J. Padilla, 2019</a:t>
            </a:r>
          </a:p>
        </p:txBody>
      </p:sp>
    </p:spTree>
    <p:extLst>
      <p:ext uri="{BB962C8B-B14F-4D97-AF65-F5344CB8AC3E}">
        <p14:creationId xmlns:p14="http://schemas.microsoft.com/office/powerpoint/2010/main" val="221179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9143998" cy="1020762"/>
          </a:xfrm>
        </p:spPr>
        <p:txBody>
          <a:bodyPr/>
          <a:lstStyle/>
          <a:p>
            <a:r>
              <a:rPr lang="en-US"/>
              <a:t>Click to edit Master title style</a:t>
            </a:r>
            <a:endParaRPr/>
          </a:p>
        </p:txBody>
      </p:sp>
      <p:grpSp>
        <p:nvGrpSpPr>
          <p:cNvPr id="167" name="line" descr="Line graphic"/>
          <p:cNvGrpSpPr/>
          <p:nvPr/>
        </p:nvGrpSpPr>
        <p:grpSpPr bwMode="invGray">
          <a:xfrm>
            <a:off x="1522413" y="1514475"/>
            <a:ext cx="10569575" cy="64008"/>
            <a:chOff x="1522413" y="1514475"/>
            <a:chExt cx="10569575" cy="64008"/>
          </a:xfrm>
        </p:grpSpPr>
        <p:sp>
          <p:nvSpPr>
            <p:cNvPr id="16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3" name="Content Placeholder 2"/>
          <p:cNvSpPr>
            <a:spLocks noGrp="1"/>
          </p:cNvSpPr>
          <p:nvPr>
            <p:ph idx="1"/>
          </p:nvPr>
        </p:nvSpPr>
        <p:spPr/>
        <p:txBody>
          <a:bodyPr/>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 Stephen J. Padilla, 2019</a:t>
            </a:r>
          </a:p>
        </p:txBody>
      </p:sp>
    </p:spTree>
    <p:extLst>
      <p:ext uri="{BB962C8B-B14F-4D97-AF65-F5344CB8AC3E}">
        <p14:creationId xmlns:p14="http://schemas.microsoft.com/office/powerpoint/2010/main" val="2614472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522413" y="1905000"/>
            <a:ext cx="9144000" cy="2667000"/>
          </a:xfrm>
        </p:spPr>
        <p:txBody>
          <a:bodyPr anchor="b">
            <a:noAutofit/>
          </a:bodyPr>
          <a:lstStyle>
            <a:lvl1pPr algn="l">
              <a:defRPr sz="4400" b="0" cap="none" baseline="0"/>
            </a:lvl1pPr>
          </a:lstStyle>
          <a:p>
            <a:r>
              <a:rPr lang="en-US"/>
              <a:t>Click to edit Master title style</a:t>
            </a:r>
            <a:endParaRPr/>
          </a:p>
        </p:txBody>
      </p:sp>
      <p:grpSp>
        <p:nvGrpSpPr>
          <p:cNvPr id="255" name="line" descr="Line graphic"/>
          <p:cNvGrpSpPr/>
          <p:nvPr/>
        </p:nvGrpSpPr>
        <p:grpSpPr bwMode="invGray">
          <a:xfrm>
            <a:off x="1584896" y="4724400"/>
            <a:ext cx="8631936" cy="64008"/>
            <a:chOff x="-4110038" y="2703513"/>
            <a:chExt cx="17394239" cy="160336"/>
          </a:xfrm>
          <a:solidFill>
            <a:schemeClr val="accent1"/>
          </a:solidFill>
        </p:grpSpPr>
        <p:sp>
          <p:nvSpPr>
            <p:cNvPr id="256"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7"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8"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9"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0"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1"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2"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3"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4"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5"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6"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7"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8"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9"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0"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1"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2"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3"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4"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5"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6"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7"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8"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9"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0"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1"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2"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3"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4"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5"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6"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7"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8"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9"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0"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1"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2"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3"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4"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5"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6"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1"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2"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3"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4"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5"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6"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7"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8"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9"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0"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1"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2"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3"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4"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5"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6"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7"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8"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9"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0"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1"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2"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3"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4"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5"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6"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7"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8"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9"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0"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1"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2"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3"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4"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5"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6"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7"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8"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9"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0"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1"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2"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3"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4"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5"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6"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7"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8"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9"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0"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1"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2"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3"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4"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5"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6"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7"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8"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9"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0"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1"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2"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3"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4"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5"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6"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7"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8"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9"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0"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1"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2"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3"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4"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5"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6"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7"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8"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grpSp>
      <p:sp>
        <p:nvSpPr>
          <p:cNvPr id="3" name="Text Placeholder 2"/>
          <p:cNvSpPr>
            <a:spLocks noGrp="1"/>
          </p:cNvSpPr>
          <p:nvPr>
            <p:ph type="body" idx="1"/>
          </p:nvPr>
        </p:nvSpPr>
        <p:spPr>
          <a:xfrm>
            <a:off x="1522413" y="5102525"/>
            <a:ext cx="9143999" cy="1069675"/>
          </a:xfrm>
        </p:spPr>
        <p:txBody>
          <a:bodyPr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Footer Placeholder 4"/>
          <p:cNvSpPr>
            <a:spLocks noGrp="1"/>
          </p:cNvSpPr>
          <p:nvPr>
            <p:ph type="ftr" sz="quarter" idx="11"/>
          </p:nvPr>
        </p:nvSpPr>
        <p:spPr/>
        <p:txBody>
          <a:bodyPr/>
          <a:lstStyle/>
          <a:p>
            <a:r>
              <a:rPr lang="en-US" dirty="0"/>
              <a:t>© Stephen J. Padilla, 2019</a:t>
            </a:r>
          </a:p>
        </p:txBody>
      </p:sp>
    </p:spTree>
    <p:extLst>
      <p:ext uri="{BB962C8B-B14F-4D97-AF65-F5344CB8AC3E}">
        <p14:creationId xmlns:p14="http://schemas.microsoft.com/office/powerpoint/2010/main" val="405879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9143998" cy="1020762"/>
          </a:xfrm>
        </p:spPr>
        <p:txBody>
          <a:bodyPr/>
          <a:lstStyle/>
          <a:p>
            <a:r>
              <a:rPr lang="en-US"/>
              <a:t>Click to edit Master title style</a:t>
            </a:r>
            <a:endParaRPr/>
          </a:p>
        </p:txBody>
      </p:sp>
      <p:grpSp>
        <p:nvGrpSpPr>
          <p:cNvPr id="158" name="line" descr="Line graphic"/>
          <p:cNvGrpSpPr/>
          <p:nvPr/>
        </p:nvGrpSpPr>
        <p:grpSpPr bwMode="invGray">
          <a:xfrm>
            <a:off x="1522413" y="1514475"/>
            <a:ext cx="10569575" cy="64008"/>
            <a:chOff x="1522413" y="1514475"/>
            <a:chExt cx="10569575" cy="64008"/>
          </a:xfrm>
        </p:grpSpPr>
        <p:sp>
          <p:nvSpPr>
            <p:cNvPr id="159"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0"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1"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3" name="Content Placeholder 2"/>
          <p:cNvSpPr>
            <a:spLocks noGrp="1"/>
          </p:cNvSpPr>
          <p:nvPr>
            <p:ph sz="half" idx="1"/>
          </p:nvPr>
        </p:nvSpPr>
        <p:spPr>
          <a:xfrm>
            <a:off x="1522413" y="1905000"/>
            <a:ext cx="4419599"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46815" y="1905000"/>
            <a:ext cx="4419598"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dirty="0"/>
              <a:t>© Stephen J. Padilla, 2019</a:t>
            </a:r>
          </a:p>
        </p:txBody>
      </p:sp>
    </p:spTree>
    <p:extLst>
      <p:ext uri="{BB962C8B-B14F-4D97-AF65-F5344CB8AC3E}">
        <p14:creationId xmlns:p14="http://schemas.microsoft.com/office/powerpoint/2010/main" val="168329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9143998" cy="1020762"/>
          </a:xfrm>
        </p:spPr>
        <p:txBody>
          <a:bodyPr/>
          <a:lstStyle>
            <a:lvl1pPr>
              <a:defRPr/>
            </a:lvl1pPr>
          </a:lstStyle>
          <a:p>
            <a:r>
              <a:rPr lang="en-US"/>
              <a:t>Click to edit Master title style</a:t>
            </a:r>
            <a:endParaRPr/>
          </a:p>
        </p:txBody>
      </p:sp>
      <p:grpSp>
        <p:nvGrpSpPr>
          <p:cNvPr id="160" name="line" descr="Line graphic"/>
          <p:cNvGrpSpPr/>
          <p:nvPr/>
        </p:nvGrpSpPr>
        <p:grpSpPr bwMode="invGray">
          <a:xfrm>
            <a:off x="1522413" y="1514475"/>
            <a:ext cx="10569575" cy="64008"/>
            <a:chOff x="1522413" y="1514475"/>
            <a:chExt cx="10569575" cy="64008"/>
          </a:xfrm>
        </p:grpSpPr>
        <p:sp>
          <p:nvSpPr>
            <p:cNvPr id="161" name="Freeform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3"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4"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3" name="Text Placeholder 2"/>
          <p:cNvSpPr>
            <a:spLocks noGrp="1"/>
          </p:cNvSpPr>
          <p:nvPr>
            <p:ph type="body" idx="1"/>
          </p:nvPr>
        </p:nvSpPr>
        <p:spPr>
          <a:xfrm>
            <a:off x="1522413"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22413" y="2819399"/>
            <a:ext cx="4416552" cy="3352801"/>
          </a:xfrm>
        </p:spPr>
        <p:txBody>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49860"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49860" y="2819399"/>
            <a:ext cx="4416552" cy="3352801"/>
          </a:xfrm>
        </p:spPr>
        <p:txBody>
          <a:bodyPr/>
          <a:lstStyle>
            <a:lvl1pPr>
              <a:defRPr sz="2400"/>
            </a:lvl1pPr>
            <a:lvl2pPr>
              <a:defRPr sz="2000"/>
            </a:lvl2pPr>
            <a:lvl3pPr>
              <a:defRPr sz="1800"/>
            </a:lvl3pPr>
            <a:lvl4pPr>
              <a:defRPr sz="1600"/>
            </a:lvl4pPr>
            <a:lvl5pPr marL="1956816">
              <a:defRPr sz="1600"/>
            </a:lvl5pPr>
            <a:lvl6pPr marL="1956816">
              <a:defRPr sz="1600"/>
            </a:lvl6pPr>
            <a:lvl7pPr marL="1956816">
              <a:defRPr sz="1600"/>
            </a:lvl7pPr>
            <a:lvl8pPr marL="1956816">
              <a:defRPr sz="1600"/>
            </a:lvl8pPr>
            <a:lvl9pPr marL="1956816">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dirty="0"/>
              <a:t>© Stephen J. Padilla, 2019</a:t>
            </a:r>
          </a:p>
        </p:txBody>
      </p:sp>
    </p:spTree>
    <p:extLst>
      <p:ext uri="{BB962C8B-B14F-4D97-AF65-F5344CB8AC3E}">
        <p14:creationId xmlns:p14="http://schemas.microsoft.com/office/powerpoint/2010/main" val="418249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grpSp>
        <p:nvGrpSpPr>
          <p:cNvPr id="156" name="line" descr="Line graphic"/>
          <p:cNvGrpSpPr/>
          <p:nvPr/>
        </p:nvGrpSpPr>
        <p:grpSpPr bwMode="invGray">
          <a:xfrm>
            <a:off x="1522413" y="1514475"/>
            <a:ext cx="10569575" cy="64008"/>
            <a:chOff x="1522413" y="1514475"/>
            <a:chExt cx="10569575" cy="64008"/>
          </a:xfrm>
        </p:grpSpPr>
        <p:sp>
          <p:nvSpPr>
            <p:cNvPr id="157"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8"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9"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0"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1"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4" name="Footer Placeholder 3"/>
          <p:cNvSpPr>
            <a:spLocks noGrp="1"/>
          </p:cNvSpPr>
          <p:nvPr>
            <p:ph type="ftr" sz="quarter" idx="11"/>
          </p:nvPr>
        </p:nvSpPr>
        <p:spPr/>
        <p:txBody>
          <a:bodyPr/>
          <a:lstStyle/>
          <a:p>
            <a:r>
              <a:rPr lang="en-US" dirty="0"/>
              <a:t>© Stephen J. Padilla, 2019</a:t>
            </a:r>
          </a:p>
        </p:txBody>
      </p:sp>
    </p:spTree>
    <p:extLst>
      <p:ext uri="{BB962C8B-B14F-4D97-AF65-F5344CB8AC3E}">
        <p14:creationId xmlns:p14="http://schemas.microsoft.com/office/powerpoint/2010/main" val="2531561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 Stephen J. Padilla, 2019</a:t>
            </a:r>
          </a:p>
        </p:txBody>
      </p:sp>
    </p:spTree>
    <p:extLst>
      <p:ext uri="{BB962C8B-B14F-4D97-AF65-F5344CB8AC3E}">
        <p14:creationId xmlns:p14="http://schemas.microsoft.com/office/powerpoint/2010/main" val="140596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9143998" cy="1020762"/>
          </a:xfrm>
        </p:spPr>
        <p:txBody>
          <a:bodyPr anchor="b">
            <a:noAutofit/>
          </a:bodyPr>
          <a:lstStyle>
            <a:lvl1pPr algn="l">
              <a:defRPr sz="3200" b="0"/>
            </a:lvl1pPr>
          </a:lstStyle>
          <a:p>
            <a:r>
              <a:rPr lang="en-US"/>
              <a:t>Click to edit Master title style</a:t>
            </a:r>
            <a:endParaRPr/>
          </a:p>
        </p:txBody>
      </p:sp>
      <p:sp>
        <p:nvSpPr>
          <p:cNvPr id="4" name="Text Placeholder 3"/>
          <p:cNvSpPr>
            <a:spLocks noGrp="1"/>
          </p:cNvSpPr>
          <p:nvPr>
            <p:ph type="body" sz="half" idx="2"/>
          </p:nvPr>
        </p:nvSpPr>
        <p:spPr>
          <a:xfrm>
            <a:off x="1522413" y="3429000"/>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Content Placeholder 2"/>
          <p:cNvSpPr>
            <a:spLocks noGrp="1"/>
          </p:cNvSpPr>
          <p:nvPr>
            <p:ph idx="1"/>
          </p:nvPr>
        </p:nvSpPr>
        <p:spPr>
          <a:xfrm>
            <a:off x="4710022" y="1905000"/>
            <a:ext cx="5669280" cy="4038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grpSp>
        <p:nvGrpSpPr>
          <p:cNvPr id="615" name="frame" descr="Box graphic"/>
          <p:cNvGrpSpPr/>
          <p:nvPr/>
        </p:nvGrpSpPr>
        <p:grpSpPr bwMode="invGray">
          <a:xfrm>
            <a:off x="4417839" y="1630821"/>
            <a:ext cx="6291028" cy="4575885"/>
            <a:chOff x="4417839" y="1630821"/>
            <a:chExt cx="6291028" cy="4575885"/>
          </a:xfrm>
        </p:grpSpPr>
        <p:grpSp>
          <p:nvGrpSpPr>
            <p:cNvPr id="616" name="Group 615"/>
            <p:cNvGrpSpPr/>
            <p:nvPr/>
          </p:nvGrpSpPr>
          <p:grpSpPr bwMode="invGray">
            <a:xfrm>
              <a:off x="5414491" y="1630821"/>
              <a:ext cx="5294376" cy="4114800"/>
              <a:chOff x="3310555" y="716546"/>
              <a:chExt cx="5294376" cy="4114800"/>
            </a:xfrm>
          </p:grpSpPr>
          <p:grpSp>
            <p:nvGrpSpPr>
              <p:cNvPr id="768" name="Group 767"/>
              <p:cNvGrpSpPr/>
              <p:nvPr/>
            </p:nvGrpSpPr>
            <p:grpSpPr bwMode="invGray">
              <a:xfrm flipH="1">
                <a:off x="3310555" y="737968"/>
                <a:ext cx="5294376" cy="54864"/>
                <a:chOff x="1522413" y="1514475"/>
                <a:chExt cx="10569575" cy="64008"/>
              </a:xfrm>
              <a:solidFill>
                <a:schemeClr val="accent1"/>
              </a:solidFill>
            </p:grpSpPr>
            <p:sp>
              <p:nvSpPr>
                <p:cNvPr id="844" name="Freeform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5" name="Freeform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6" name="Freeform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769" name="Group 768"/>
              <p:cNvGrpSpPr/>
              <p:nvPr/>
            </p:nvGrpSpPr>
            <p:grpSpPr bwMode="invGray">
              <a:xfrm rot="16200000" flipH="1">
                <a:off x="6492229" y="2755658"/>
                <a:ext cx="4114800" cy="36576"/>
                <a:chOff x="1522413" y="1514475"/>
                <a:chExt cx="10569575" cy="64008"/>
              </a:xfrm>
              <a:solidFill>
                <a:schemeClr val="accent1"/>
              </a:solidFill>
            </p:grpSpPr>
            <p:sp>
              <p:nvSpPr>
                <p:cNvPr id="770" name="Freeform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1" name="Freeform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2" name="Freeform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nvGrpSpPr>
            <p:cNvPr id="617" name="Group 616"/>
            <p:cNvGrpSpPr/>
            <p:nvPr/>
          </p:nvGrpSpPr>
          <p:grpSpPr bwMode="invGray">
            <a:xfrm rot="10800000">
              <a:off x="4417839" y="2091906"/>
              <a:ext cx="5294376" cy="4114800"/>
              <a:chOff x="3310555" y="716546"/>
              <a:chExt cx="5294376" cy="4114800"/>
            </a:xfrm>
          </p:grpSpPr>
          <p:grpSp>
            <p:nvGrpSpPr>
              <p:cNvPr id="618" name="Group 617"/>
              <p:cNvGrpSpPr/>
              <p:nvPr/>
            </p:nvGrpSpPr>
            <p:grpSpPr bwMode="invGray">
              <a:xfrm flipH="1">
                <a:off x="3310555" y="737968"/>
                <a:ext cx="5294376" cy="54864"/>
                <a:chOff x="1522413" y="1514475"/>
                <a:chExt cx="10569575" cy="64008"/>
              </a:xfrm>
              <a:solidFill>
                <a:schemeClr val="accent1"/>
              </a:solidFill>
            </p:grpSpPr>
            <p:sp>
              <p:nvSpPr>
                <p:cNvPr id="694" name="Freeform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5" name="Freeform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6" name="Freeform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619" name="Group 618"/>
              <p:cNvGrpSpPr/>
              <p:nvPr/>
            </p:nvGrpSpPr>
            <p:grpSpPr bwMode="invGray">
              <a:xfrm rot="16200000" flipH="1">
                <a:off x="6492229" y="2755658"/>
                <a:ext cx="4114800" cy="36576"/>
                <a:chOff x="1522413" y="1514475"/>
                <a:chExt cx="10569575" cy="64008"/>
              </a:xfrm>
              <a:solidFill>
                <a:schemeClr val="accent1"/>
              </a:solidFill>
            </p:grpSpPr>
            <p:sp>
              <p:nvSpPr>
                <p:cNvPr id="620" name="Freeform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1" name="Freeform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2" name="Freeform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sp>
        <p:nvSpPr>
          <p:cNvPr id="6" name="Footer Placeholder 5"/>
          <p:cNvSpPr>
            <a:spLocks noGrp="1"/>
          </p:cNvSpPr>
          <p:nvPr>
            <p:ph type="ftr" sz="quarter" idx="11"/>
          </p:nvPr>
        </p:nvSpPr>
        <p:spPr/>
        <p:txBody>
          <a:bodyPr/>
          <a:lstStyle/>
          <a:p>
            <a:r>
              <a:rPr lang="en-US" dirty="0"/>
              <a:t>© Stephen J. Padilla, 2019</a:t>
            </a:r>
          </a:p>
        </p:txBody>
      </p:sp>
    </p:spTree>
    <p:extLst>
      <p:ext uri="{BB962C8B-B14F-4D97-AF65-F5344CB8AC3E}">
        <p14:creationId xmlns:p14="http://schemas.microsoft.com/office/powerpoint/2010/main" val="96211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9143998" cy="1020762"/>
          </a:xfrm>
        </p:spPr>
        <p:txBody>
          <a:bodyPr anchor="b">
            <a:noAutofit/>
          </a:bodyPr>
          <a:lstStyle>
            <a:lvl1pPr algn="l">
              <a:defRPr sz="32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745838" y="1884311"/>
            <a:ext cx="5669280" cy="4041648"/>
          </a:xfrm>
          <a:solidFill>
            <a:schemeClr val="bg1"/>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grpSp>
        <p:nvGrpSpPr>
          <p:cNvPr id="614" name="frame" descr="Box graphic"/>
          <p:cNvGrpSpPr/>
          <p:nvPr/>
        </p:nvGrpSpPr>
        <p:grpSpPr bwMode="invGray">
          <a:xfrm flipH="1">
            <a:off x="1447500" y="1630821"/>
            <a:ext cx="6291028" cy="4575885"/>
            <a:chOff x="4417839" y="1630821"/>
            <a:chExt cx="6291028" cy="4575885"/>
          </a:xfrm>
        </p:grpSpPr>
        <p:grpSp>
          <p:nvGrpSpPr>
            <p:cNvPr id="615" name="Group 614"/>
            <p:cNvGrpSpPr/>
            <p:nvPr/>
          </p:nvGrpSpPr>
          <p:grpSpPr bwMode="invGray">
            <a:xfrm>
              <a:off x="5414491" y="1630821"/>
              <a:ext cx="5294376" cy="4114800"/>
              <a:chOff x="3310555" y="716546"/>
              <a:chExt cx="5294376" cy="4114800"/>
            </a:xfrm>
          </p:grpSpPr>
          <p:grpSp>
            <p:nvGrpSpPr>
              <p:cNvPr id="767" name="Group 766"/>
              <p:cNvGrpSpPr/>
              <p:nvPr/>
            </p:nvGrpSpPr>
            <p:grpSpPr bwMode="invGray">
              <a:xfrm flipH="1">
                <a:off x="3310555" y="737968"/>
                <a:ext cx="5294376" cy="54864"/>
                <a:chOff x="1522413" y="1514475"/>
                <a:chExt cx="10569575" cy="64008"/>
              </a:xfrm>
              <a:solidFill>
                <a:schemeClr val="accent1"/>
              </a:solidFill>
            </p:grpSpPr>
            <p:sp>
              <p:nvSpPr>
                <p:cNvPr id="843" name="Freeform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4" name="Freeform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5" name="Freeform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768" name="Group 767"/>
              <p:cNvGrpSpPr/>
              <p:nvPr/>
            </p:nvGrpSpPr>
            <p:grpSpPr bwMode="invGray">
              <a:xfrm rot="16200000" flipH="1">
                <a:off x="6492229" y="2755658"/>
                <a:ext cx="4114800" cy="36576"/>
                <a:chOff x="1522413" y="1514475"/>
                <a:chExt cx="10569575" cy="64008"/>
              </a:xfrm>
              <a:solidFill>
                <a:schemeClr val="accent1"/>
              </a:solidFill>
            </p:grpSpPr>
            <p:sp>
              <p:nvSpPr>
                <p:cNvPr id="769" name="Freeform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0" name="Freeform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1" name="Freeform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nvGrpSpPr>
            <p:cNvPr id="616" name="Group 615"/>
            <p:cNvGrpSpPr/>
            <p:nvPr/>
          </p:nvGrpSpPr>
          <p:grpSpPr bwMode="invGray">
            <a:xfrm rot="10800000">
              <a:off x="4417839" y="2091906"/>
              <a:ext cx="5294376" cy="4114800"/>
              <a:chOff x="3310555" y="716546"/>
              <a:chExt cx="5294376" cy="4114800"/>
            </a:xfrm>
          </p:grpSpPr>
          <p:grpSp>
            <p:nvGrpSpPr>
              <p:cNvPr id="617" name="Group 616"/>
              <p:cNvGrpSpPr/>
              <p:nvPr/>
            </p:nvGrpSpPr>
            <p:grpSpPr bwMode="invGray">
              <a:xfrm flipH="1">
                <a:off x="3310555" y="737968"/>
                <a:ext cx="5294376" cy="54864"/>
                <a:chOff x="1522413" y="1514475"/>
                <a:chExt cx="10569575" cy="64008"/>
              </a:xfrm>
              <a:solidFill>
                <a:schemeClr val="accent1"/>
              </a:solidFill>
            </p:grpSpPr>
            <p:sp>
              <p:nvSpPr>
                <p:cNvPr id="693" name="Freeform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4" name="Freeform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5" name="Freeform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618" name="Group 617"/>
              <p:cNvGrpSpPr/>
              <p:nvPr/>
            </p:nvGrpSpPr>
            <p:grpSpPr bwMode="invGray">
              <a:xfrm rot="16200000" flipH="1">
                <a:off x="6492229" y="2755658"/>
                <a:ext cx="4114800" cy="36576"/>
                <a:chOff x="1522413" y="1514475"/>
                <a:chExt cx="10569575" cy="64008"/>
              </a:xfrm>
              <a:solidFill>
                <a:schemeClr val="accent1"/>
              </a:solidFill>
            </p:grpSpPr>
            <p:sp>
              <p:nvSpPr>
                <p:cNvPr id="619" name="Freeform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0" name="Freeform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1" name="Freeform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2" name="Freeform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3" name="Freeform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4" name="Freeform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5" name="Freeform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6" name="Freeform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7" name="Freeform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8" name="Freeform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9" name="Freeform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0" name="Freeform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1" name="Freeform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2" name="Freeform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3" name="Freeform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4" name="Freeform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5" name="Freeform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6" name="Freeform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7" name="Freeform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8" name="Freeform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9" name="Freeform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0" name="Freeform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1" name="Freeform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2" name="Freeform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3" name="Freeform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4" name="Freeform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5" name="Freeform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6" name="Freeform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7" name="Freeform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8" name="Freeform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9" name="Freeform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0" name="Freeform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1" name="Freeform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2" name="Freeform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3" name="Freeform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4" name="Freeform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5" name="Freeform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6" name="Freeform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7" name="Freeform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8" name="Freeform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9" name="Freeform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0" name="Freeform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1" name="Freeform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2" name="Freeform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3" name="Freeform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4" name="Freeform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5" name="Freeform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6" name="Freeform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7" name="Freeform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8" name="Freeform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9" name="Freeform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0" name="Freeform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1" name="Freeform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2" name="Freeform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3" name="Freeform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4" name="Freeform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5" name="Freeform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6" name="Freeform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7" name="Freeform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8" name="Freeform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9" name="Freeform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0" name="Freeform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1" name="Freeform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2" name="Freeform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3" name="Freeform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4" name="Freeform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5" name="Freeform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6" name="Freeform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7" name="Freeform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8" name="Freeform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9" name="Freeform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0" name="Freeform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1" name="Freeform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2" name="Freeform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sp>
        <p:nvSpPr>
          <p:cNvPr id="4" name="Text Placeholder 3"/>
          <p:cNvSpPr>
            <a:spLocks noGrp="1"/>
          </p:cNvSpPr>
          <p:nvPr>
            <p:ph type="body" sz="half" idx="2"/>
          </p:nvPr>
        </p:nvSpPr>
        <p:spPr>
          <a:xfrm>
            <a:off x="7905959" y="3411748"/>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 Stephen J. Padilla, 2019</a:t>
            </a:r>
          </a:p>
        </p:txBody>
      </p:sp>
    </p:spTree>
    <p:extLst>
      <p:ext uri="{BB962C8B-B14F-4D97-AF65-F5344CB8AC3E}">
        <p14:creationId xmlns:p14="http://schemas.microsoft.com/office/powerpoint/2010/main" val="361769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2414" y="274638"/>
            <a:ext cx="9143998" cy="1020762"/>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522414" y="1905000"/>
            <a:ext cx="9144000" cy="4267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Footer Placeholder 4"/>
          <p:cNvSpPr>
            <a:spLocks noGrp="1"/>
          </p:cNvSpPr>
          <p:nvPr>
            <p:ph type="ftr" sz="quarter" idx="3"/>
          </p:nvPr>
        </p:nvSpPr>
        <p:spPr>
          <a:xfrm>
            <a:off x="1522413" y="6400801"/>
            <a:ext cx="6324599" cy="276226"/>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 Stephen J. Padilla, 2019</a:t>
            </a:r>
          </a:p>
        </p:txBody>
      </p:sp>
    </p:spTree>
    <p:extLst>
      <p:ext uri="{BB962C8B-B14F-4D97-AF65-F5344CB8AC3E}">
        <p14:creationId xmlns:p14="http://schemas.microsoft.com/office/powerpoint/2010/main" val="53563648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914400" rtl="0" eaLnBrk="1" latinLnBrk="0" hangingPunct="1">
        <a:lnSpc>
          <a:spcPct val="90000"/>
        </a:lnSpc>
        <a:spcBef>
          <a:spcPct val="0"/>
        </a:spcBef>
        <a:buNone/>
        <a:defRPr sz="3200" b="0" i="0" u="none" kern="1200">
          <a:solidFill>
            <a:schemeClr val="tx1"/>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b="0" i="0" u="none"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frugalteacher.com/p/my-classroom.html" TargetMode="External"/><Relationship Id="rId2" Type="http://schemas.openxmlformats.org/officeDocument/2006/relationships/image" Target="../media/image5.jpeg"/><Relationship Id="rId1" Type="http://schemas.openxmlformats.org/officeDocument/2006/relationships/slideLayout" Target="../slideLayouts/slideLayout4.xml"/><Relationship Id="rId6" Type="http://schemas.openxmlformats.org/officeDocument/2006/relationships/hyperlink" Target="https://creativecommons.org/licenses/by-sa/3.0/" TargetMode="External"/><Relationship Id="rId5" Type="http://schemas.openxmlformats.org/officeDocument/2006/relationships/image" Target="../media/image3.sv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hyperlink" Target="https://travel.stackexchange.com/questions/31235/can-i-plug-an-adapter-into-a-power-strip-when-going-from-uk-to-europe-spain" TargetMode="External"/><Relationship Id="rId2" Type="http://schemas.openxmlformats.org/officeDocument/2006/relationships/image" Target="../media/image6.jpg"/><Relationship Id="rId1" Type="http://schemas.openxmlformats.org/officeDocument/2006/relationships/slideLayout" Target="../slideLayouts/slideLayout4.xml"/><Relationship Id="rId6" Type="http://schemas.openxmlformats.org/officeDocument/2006/relationships/hyperlink" Target="https://creativecommons.org/licenses/by-sa/3.0/" TargetMode="External"/><Relationship Id="rId5" Type="http://schemas.openxmlformats.org/officeDocument/2006/relationships/image" Target="../media/image3.sv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theautismdaddy.com/2014/06/how-emergency-evolves-over-course-of-2.html" TargetMode="External"/><Relationship Id="rId2" Type="http://schemas.openxmlformats.org/officeDocument/2006/relationships/image" Target="../media/image7.jpg"/><Relationship Id="rId1" Type="http://schemas.openxmlformats.org/officeDocument/2006/relationships/slideLayout" Target="../slideLayouts/slideLayout4.xml"/><Relationship Id="rId6" Type="http://schemas.openxmlformats.org/officeDocument/2006/relationships/hyperlink" Target="https://creativecommons.org/licenses/by-sa/3.0/" TargetMode="External"/><Relationship Id="rId5" Type="http://schemas.openxmlformats.org/officeDocument/2006/relationships/image" Target="../media/image3.sv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hyperlink" Target="https://www.flickr.com/photos/kjgarbutt/5896703958/" TargetMode="External"/><Relationship Id="rId2" Type="http://schemas.openxmlformats.org/officeDocument/2006/relationships/image" Target="../media/image8.jpeg"/><Relationship Id="rId1" Type="http://schemas.openxmlformats.org/officeDocument/2006/relationships/slideLayout" Target="../slideLayouts/slideLayout4.xml"/><Relationship Id="rId6" Type="http://schemas.openxmlformats.org/officeDocument/2006/relationships/hyperlink" Target="https://creativecommons.org/licenses/by/3.0/" TargetMode="External"/><Relationship Id="rId5" Type="http://schemas.openxmlformats.org/officeDocument/2006/relationships/image" Target="../media/image3.sv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ecrire-coach.biographe-valeriejean.fr/faire-des-listes-pour-commencer-a-ecrire/" TargetMode="External"/><Relationship Id="rId2" Type="http://schemas.openxmlformats.org/officeDocument/2006/relationships/image" Target="../media/image9.jpg"/><Relationship Id="rId1" Type="http://schemas.openxmlformats.org/officeDocument/2006/relationships/slideLayout" Target="../slideLayouts/slideLayout4.xml"/><Relationship Id="rId6" Type="http://schemas.openxmlformats.org/officeDocument/2006/relationships/hyperlink" Target="https://creativecommons.org/licenses/by-nc-nd/3.0/" TargetMode="External"/><Relationship Id="rId5" Type="http://schemas.openxmlformats.org/officeDocument/2006/relationships/image" Target="../media/image3.sv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4.xml"/><Relationship Id="rId6" Type="http://schemas.openxmlformats.org/officeDocument/2006/relationships/hyperlink" Target="https://creativecommons.org/licenses/by-sa/3.0/" TargetMode="External"/><Relationship Id="rId5" Type="http://schemas.openxmlformats.org/officeDocument/2006/relationships/hyperlink" Target="http://seecatecreate.com/my-top-ten-thrifty-decorating-tips/" TargetMode="External"/><Relationship Id="rId4" Type="http://schemas.openxmlformats.org/officeDocument/2006/relationships/image" Target="../media/image10.jpg"/></Relationships>
</file>

<file path=ppt/slides/_rels/slide1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commons.wikimedia.org/wiki/File:Emergency_exit.jpg" TargetMode="External"/><Relationship Id="rId2" Type="http://schemas.openxmlformats.org/officeDocument/2006/relationships/image" Target="../media/image11.jpg"/><Relationship Id="rId1" Type="http://schemas.openxmlformats.org/officeDocument/2006/relationships/slideLayout" Target="../slideLayouts/slideLayout4.xml"/><Relationship Id="rId6" Type="http://schemas.openxmlformats.org/officeDocument/2006/relationships/hyperlink" Target="https://creativecommons.org/licenses/by-sa/3.0/" TargetMode="External"/><Relationship Id="rId5" Type="http://schemas.openxmlformats.org/officeDocument/2006/relationships/image" Target="../media/image3.sv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hyperlink" Target="http://azenaide-vieira.wikidot.com/maria-cristina" TargetMode="External"/><Relationship Id="rId2" Type="http://schemas.openxmlformats.org/officeDocument/2006/relationships/image" Target="../media/image12.jpg"/><Relationship Id="rId1" Type="http://schemas.openxmlformats.org/officeDocument/2006/relationships/slideLayout" Target="../slideLayouts/slideLayout4.xml"/><Relationship Id="rId6" Type="http://schemas.openxmlformats.org/officeDocument/2006/relationships/hyperlink" Target="https://creativecommons.org/licenses/by-sa/3.0/" TargetMode="External"/><Relationship Id="rId5" Type="http://schemas.openxmlformats.org/officeDocument/2006/relationships/image" Target="../media/image3.sv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hyperlink" Target="https://en.wikipedia.org/wiki/Manual_fire_alarm_activation" TargetMode="External"/><Relationship Id="rId2" Type="http://schemas.openxmlformats.org/officeDocument/2006/relationships/image" Target="../media/image13.jpg"/><Relationship Id="rId1" Type="http://schemas.openxmlformats.org/officeDocument/2006/relationships/slideLayout" Target="../slideLayouts/slideLayout4.xml"/><Relationship Id="rId6" Type="http://schemas.openxmlformats.org/officeDocument/2006/relationships/hyperlink" Target="https://creativecommons.org/licenses/by-sa/3.0/" TargetMode="External"/><Relationship Id="rId5" Type="http://schemas.openxmlformats.org/officeDocument/2006/relationships/image" Target="../media/image3.sv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2" Type="http://schemas.openxmlformats.org/officeDocument/2006/relationships/hyperlink" Target="http://certification.comptia.org/docs/default-source/downloadablefiles/01981-ctt-ct-tk0-202-forms.docx?sfvrsn=2"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tmp"/><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5.tmp"/><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6.tmp"/><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7.tmp"/><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madhawaweblog.blogspot.com/2015/09/book-fair-2015.html" TargetMode="External"/><Relationship Id="rId7" Type="http://schemas.openxmlformats.org/officeDocument/2006/relationships/hyperlink" Target="https://creativecommons.org/licenses/by-nc-sa/3.0/" TargetMode="External"/><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hyperlink" Target="http://certification.comptia.org/docs/default-source/downloadablefiles/01981-ctt-ct-tk0-202-forms.docx?sfvrsn=2" TargetMode="External"/></Relationships>
</file>

<file path=ppt/slides/_rels/slide32.xml.rels><?xml version="1.0" encoding="UTF-8" standalone="yes"?>
<Relationships xmlns="http://schemas.openxmlformats.org/package/2006/relationships"><Relationship Id="rId8" Type="http://schemas.openxmlformats.org/officeDocument/2006/relationships/image" Target="../media/image3.svg"/><Relationship Id="rId3" Type="http://schemas.openxmlformats.org/officeDocument/2006/relationships/hyperlink" Target="https://certification.comptia.org/docs/default-source/exam-objectives/cttplus_objectives.pdf" TargetMode="External"/><Relationship Id="rId7" Type="http://schemas.openxmlformats.org/officeDocument/2006/relationships/image" Target="../media/image2.png"/><Relationship Id="rId2" Type="http://schemas.openxmlformats.org/officeDocument/2006/relationships/hyperlink" Target="https://certification.comptia.org/certifications/ctt" TargetMode="External"/><Relationship Id="rId1" Type="http://schemas.openxmlformats.org/officeDocument/2006/relationships/slideLayout" Target="../slideLayouts/slideLayout2.xml"/><Relationship Id="rId6" Type="http://schemas.openxmlformats.org/officeDocument/2006/relationships/hyperlink" Target="https://certification.comptia.org/docs/default-source/downloadablefiles/01981-virtual-ctt-classroom-trainer-howtoprepare-2015-online.pdf" TargetMode="External"/><Relationship Id="rId5" Type="http://schemas.openxmlformats.org/officeDocument/2006/relationships/hyperlink" Target="https://certification.comptia.org/docs/default-source/downloadablefiles/01981-ctt-classroom-trainer-howtoprepare-2015-online.pdf" TargetMode="External"/><Relationship Id="rId4" Type="http://schemas.openxmlformats.org/officeDocument/2006/relationships/hyperlink" Target="https://certification.comptia.org/docs/default-source/downloadablefiles/01981-product-pages-ctt-page-table-online.pdf"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germansektor.blogspot.com/2014/10/group-seating.html" TargetMode="External"/><Relationship Id="rId2"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hyperlink" Target="https://creativecommons.org/licenses/by/3.0/" TargetMode="External"/><Relationship Id="rId5" Type="http://schemas.openxmlformats.org/officeDocument/2006/relationships/image" Target="../media/image3.sv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CompTIA CTT+</a:t>
            </a:r>
            <a:br>
              <a:rPr lang="en-US" dirty="0"/>
            </a:br>
            <a:r>
              <a:rPr lang="en-US" sz="4400" dirty="0"/>
              <a:t>Certified Technical Trainer</a:t>
            </a:r>
            <a:br>
              <a:rPr lang="en-US" sz="4400" dirty="0"/>
            </a:br>
            <a:r>
              <a:rPr lang="en-US" sz="4400" dirty="0"/>
              <a:t>Exam TK0-201</a:t>
            </a:r>
            <a:endParaRPr lang="en-US" dirty="0"/>
          </a:p>
        </p:txBody>
      </p:sp>
      <p:sp>
        <p:nvSpPr>
          <p:cNvPr id="3" name="Subtitle 2"/>
          <p:cNvSpPr>
            <a:spLocks noGrp="1"/>
          </p:cNvSpPr>
          <p:nvPr>
            <p:ph type="subTitle" idx="1"/>
          </p:nvPr>
        </p:nvSpPr>
        <p:spPr/>
        <p:txBody>
          <a:bodyPr/>
          <a:lstStyle/>
          <a:p>
            <a:r>
              <a:rPr lang="en-US" dirty="0"/>
              <a:t>Week 1, Day 2</a:t>
            </a:r>
          </a:p>
        </p:txBody>
      </p:sp>
      <p:sp>
        <p:nvSpPr>
          <p:cNvPr id="4" name="Footer Placeholder 3">
            <a:extLst>
              <a:ext uri="{FF2B5EF4-FFF2-40B4-BE49-F238E27FC236}">
                <a16:creationId xmlns:a16="http://schemas.microsoft.com/office/drawing/2014/main" id="{DEF802FD-3FC0-47F0-9478-11F3544B25B4}"/>
              </a:ext>
            </a:extLst>
          </p:cNvPr>
          <p:cNvSpPr>
            <a:spLocks noGrp="1"/>
          </p:cNvSpPr>
          <p:nvPr>
            <p:ph type="ftr" sz="quarter" idx="11"/>
          </p:nvPr>
        </p:nvSpPr>
        <p:spPr/>
        <p:txBody>
          <a:bodyPr/>
          <a:lstStyle/>
          <a:p>
            <a:r>
              <a:rPr lang="en-US" dirty="0"/>
              <a:t>© Stephen J. Padilla, 2019</a:t>
            </a:r>
          </a:p>
        </p:txBody>
      </p:sp>
      <p:pic>
        <p:nvPicPr>
          <p:cNvPr id="6" name="Graphic 5">
            <a:extLst>
              <a:ext uri="{FF2B5EF4-FFF2-40B4-BE49-F238E27FC236}">
                <a16:creationId xmlns:a16="http://schemas.microsoft.com/office/drawing/2014/main" id="{F0AE447E-B0E5-47F7-B344-843062D2070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60025" y="5029200"/>
            <a:ext cx="1828800" cy="1828800"/>
          </a:xfrm>
          <a:prstGeom prst="rect">
            <a:avLst/>
          </a:prstGeom>
        </p:spPr>
      </p:pic>
    </p:spTree>
    <p:extLst>
      <p:ext uri="{BB962C8B-B14F-4D97-AF65-F5344CB8AC3E}">
        <p14:creationId xmlns:p14="http://schemas.microsoft.com/office/powerpoint/2010/main" val="192011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Planning Prior to the Course</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sz="half" idx="1"/>
          </p:nvPr>
        </p:nvSpPr>
        <p:spPr/>
        <p:txBody>
          <a:bodyPr>
            <a:normAutofit/>
          </a:bodyPr>
          <a:lstStyle/>
          <a:p>
            <a:r>
              <a:rPr lang="en-US" dirty="0"/>
              <a:t>Knowledge of optimal organization of learner supplies, resources and materials</a:t>
            </a:r>
          </a:p>
          <a:p>
            <a:pPr lvl="1"/>
            <a:r>
              <a:rPr lang="en-US" dirty="0"/>
              <a:t>Neatly organized and located at each learner’s seat or at a convenient central location</a:t>
            </a:r>
          </a:p>
          <a:p>
            <a:pPr marL="274320" lvl="1" indent="0">
              <a:buNone/>
            </a:pPr>
            <a:r>
              <a:rPr lang="en-US" dirty="0"/>
              <a:t>(For Virtual Trainer, consolidate emails and files sent to participants)</a:t>
            </a:r>
          </a:p>
        </p:txBody>
      </p:sp>
      <p:pic>
        <p:nvPicPr>
          <p:cNvPr id="4" name="Content Placeholder 3">
            <a:extLst>
              <a:ext uri="{FF2B5EF4-FFF2-40B4-BE49-F238E27FC236}">
                <a16:creationId xmlns:a16="http://schemas.microsoft.com/office/drawing/2014/main" id="{E493F447-1A31-4105-A697-533EC2CAE9C7}"/>
              </a:ext>
            </a:extLst>
          </p:cNvPr>
          <p:cNvPicPr>
            <a:picLocks noGrp="1" noChangeAspect="1"/>
          </p:cNvPicPr>
          <p:nvPr>
            <p:ph sz="half" idx="2"/>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246814" y="1905000"/>
            <a:ext cx="4419600" cy="3314700"/>
          </a:xfrm>
        </p:spPr>
      </p:pic>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360025" y="5029200"/>
            <a:ext cx="1828800" cy="1828800"/>
          </a:xfrm>
          <a:prstGeom prst="rect">
            <a:avLst/>
          </a:prstGeom>
        </p:spPr>
      </p:pic>
      <p:sp>
        <p:nvSpPr>
          <p:cNvPr id="9" name="TextBox 8">
            <a:extLst>
              <a:ext uri="{FF2B5EF4-FFF2-40B4-BE49-F238E27FC236}">
                <a16:creationId xmlns:a16="http://schemas.microsoft.com/office/drawing/2014/main" id="{41E2AB9F-1E5F-4096-B522-94A86A3A4D7C}"/>
              </a:ext>
            </a:extLst>
          </p:cNvPr>
          <p:cNvSpPr txBox="1"/>
          <p:nvPr/>
        </p:nvSpPr>
        <p:spPr>
          <a:xfrm>
            <a:off x="6246814" y="5219700"/>
            <a:ext cx="4419600" cy="230832"/>
          </a:xfrm>
          <a:prstGeom prst="rect">
            <a:avLst/>
          </a:prstGeom>
          <a:noFill/>
        </p:spPr>
        <p:txBody>
          <a:bodyPr wrap="square" rtlCol="0">
            <a:spAutoFit/>
          </a:bodyPr>
          <a:lstStyle/>
          <a:p>
            <a:r>
              <a:rPr lang="en-US" sz="900">
                <a:hlinkClick r:id="rId3" tooltip="http://www.frugalteacher.com/p/my-classroom.html"/>
              </a:rPr>
              <a:t>This Photo</a:t>
            </a:r>
            <a:r>
              <a:rPr lang="en-US" sz="900"/>
              <a:t> by Unknown Author is licensed under </a:t>
            </a:r>
            <a:r>
              <a:rPr lang="en-US" sz="900">
                <a:hlinkClick r:id="rId6" tooltip="https://creativecommons.org/licenses/by-sa/3.0/"/>
              </a:rPr>
              <a:t>CC BY-SA</a:t>
            </a:r>
            <a:endParaRPr lang="en-US" sz="900"/>
          </a:p>
        </p:txBody>
      </p:sp>
    </p:spTree>
    <p:extLst>
      <p:ext uri="{BB962C8B-B14F-4D97-AF65-F5344CB8AC3E}">
        <p14:creationId xmlns:p14="http://schemas.microsoft.com/office/powerpoint/2010/main" val="2593851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Planning Prior to the Course</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sz="half" idx="1"/>
          </p:nvPr>
        </p:nvSpPr>
        <p:spPr/>
        <p:txBody>
          <a:bodyPr>
            <a:normAutofit/>
          </a:bodyPr>
          <a:lstStyle/>
          <a:p>
            <a:r>
              <a:rPr lang="en-US" dirty="0"/>
              <a:t>Knowledge of  appropriate equipment setup to ensure a safe learning environment</a:t>
            </a:r>
          </a:p>
          <a:p>
            <a:pPr lvl="1"/>
            <a:r>
              <a:rPr lang="en-US" dirty="0"/>
              <a:t>Trip hazards removed</a:t>
            </a:r>
          </a:p>
          <a:p>
            <a:pPr lvl="1"/>
            <a:r>
              <a:rPr lang="en-US" dirty="0"/>
              <a:t>Power cords hidden</a:t>
            </a:r>
          </a:p>
          <a:p>
            <a:pPr lvl="1"/>
            <a:r>
              <a:rPr lang="en-US" dirty="0"/>
              <a:t>Learning aids correctly assembled</a:t>
            </a:r>
          </a:p>
        </p:txBody>
      </p:sp>
      <p:pic>
        <p:nvPicPr>
          <p:cNvPr id="4" name="Content Placeholder 3">
            <a:extLst>
              <a:ext uri="{FF2B5EF4-FFF2-40B4-BE49-F238E27FC236}">
                <a16:creationId xmlns:a16="http://schemas.microsoft.com/office/drawing/2014/main" id="{BFE47F09-F953-4A8C-955D-A98AAFF0ED47}"/>
              </a:ext>
            </a:extLst>
          </p:cNvPr>
          <p:cNvPicPr>
            <a:picLocks noGrp="1" noChangeAspect="1"/>
          </p:cNvPicPr>
          <p:nvPr>
            <p:ph sz="half" idx="2"/>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248539" y="1905000"/>
            <a:ext cx="4419600" cy="3319362"/>
          </a:xfrm>
        </p:spPr>
      </p:pic>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360025" y="5029200"/>
            <a:ext cx="1828800" cy="1828800"/>
          </a:xfrm>
          <a:prstGeom prst="rect">
            <a:avLst/>
          </a:prstGeom>
        </p:spPr>
      </p:pic>
      <p:sp>
        <p:nvSpPr>
          <p:cNvPr id="9" name="TextBox 8">
            <a:extLst>
              <a:ext uri="{FF2B5EF4-FFF2-40B4-BE49-F238E27FC236}">
                <a16:creationId xmlns:a16="http://schemas.microsoft.com/office/drawing/2014/main" id="{9673E0B1-7C77-4D93-9293-82FE75D29B8E}"/>
              </a:ext>
            </a:extLst>
          </p:cNvPr>
          <p:cNvSpPr txBox="1"/>
          <p:nvPr/>
        </p:nvSpPr>
        <p:spPr>
          <a:xfrm>
            <a:off x="6248539" y="5224362"/>
            <a:ext cx="4419600" cy="230832"/>
          </a:xfrm>
          <a:prstGeom prst="rect">
            <a:avLst/>
          </a:prstGeom>
          <a:noFill/>
        </p:spPr>
        <p:txBody>
          <a:bodyPr wrap="square" rtlCol="0">
            <a:spAutoFit/>
          </a:bodyPr>
          <a:lstStyle/>
          <a:p>
            <a:r>
              <a:rPr lang="en-US" sz="900">
                <a:hlinkClick r:id="rId3" tooltip="https://travel.stackexchange.com/questions/31235/can-i-plug-an-adapter-into-a-power-strip-when-going-from-uk-to-europe-spain"/>
              </a:rPr>
              <a:t>This Photo</a:t>
            </a:r>
            <a:r>
              <a:rPr lang="en-US" sz="900"/>
              <a:t> by Unknown Author is licensed under </a:t>
            </a:r>
            <a:r>
              <a:rPr lang="en-US" sz="900">
                <a:hlinkClick r:id="rId6" tooltip="https://creativecommons.org/licenses/by-sa/3.0/"/>
              </a:rPr>
              <a:t>CC BY-SA</a:t>
            </a:r>
            <a:endParaRPr lang="en-US" sz="900"/>
          </a:p>
        </p:txBody>
      </p:sp>
    </p:spTree>
    <p:extLst>
      <p:ext uri="{BB962C8B-B14F-4D97-AF65-F5344CB8AC3E}">
        <p14:creationId xmlns:p14="http://schemas.microsoft.com/office/powerpoint/2010/main" val="2875557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Planning Prior to the Course</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idx="1"/>
          </p:nvPr>
        </p:nvSpPr>
        <p:spPr/>
        <p:txBody>
          <a:bodyPr>
            <a:normAutofit/>
          </a:bodyPr>
          <a:lstStyle/>
          <a:p>
            <a:r>
              <a:rPr lang="en-US" dirty="0"/>
              <a:t>Knowledge of environmental options to maximize learner comfort and safety</a:t>
            </a:r>
          </a:p>
          <a:p>
            <a:pPr lvl="1"/>
            <a:r>
              <a:rPr lang="en-US" dirty="0"/>
              <a:t>Ventilation</a:t>
            </a:r>
          </a:p>
          <a:p>
            <a:pPr lvl="1"/>
            <a:r>
              <a:rPr lang="en-US" dirty="0"/>
              <a:t>Temperature</a:t>
            </a:r>
          </a:p>
          <a:p>
            <a:pPr lvl="1"/>
            <a:r>
              <a:rPr lang="en-US" dirty="0"/>
              <a:t>Lighting</a:t>
            </a:r>
          </a:p>
          <a:p>
            <a:pPr lvl="1"/>
            <a:r>
              <a:rPr lang="en-US" dirty="0"/>
              <a:t>External noise </a:t>
            </a:r>
          </a:p>
          <a:p>
            <a:pPr lvl="1"/>
            <a:r>
              <a:rPr lang="en-US" dirty="0"/>
              <a:t>Cleanliness</a:t>
            </a:r>
          </a:p>
        </p:txBody>
      </p:sp>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60025" y="5029200"/>
            <a:ext cx="1828800" cy="1828800"/>
          </a:xfrm>
          <a:prstGeom prst="rect">
            <a:avLst/>
          </a:prstGeom>
        </p:spPr>
      </p:pic>
    </p:spTree>
    <p:extLst>
      <p:ext uri="{BB962C8B-B14F-4D97-AF65-F5344CB8AC3E}">
        <p14:creationId xmlns:p14="http://schemas.microsoft.com/office/powerpoint/2010/main" val="4200541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Planning Prior to the Course</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sz="half" idx="1"/>
          </p:nvPr>
        </p:nvSpPr>
        <p:spPr/>
        <p:txBody>
          <a:bodyPr>
            <a:normAutofit/>
          </a:bodyPr>
          <a:lstStyle/>
          <a:p>
            <a:r>
              <a:rPr lang="en-US" dirty="0"/>
              <a:t>Knowledge of  environmental requirements or problems that call for notification of appropriate personnel</a:t>
            </a:r>
          </a:p>
          <a:p>
            <a:pPr lvl="1"/>
            <a:r>
              <a:rPr lang="en-US" dirty="0"/>
              <a:t>Safety issues </a:t>
            </a:r>
          </a:p>
          <a:p>
            <a:pPr lvl="1"/>
            <a:r>
              <a:rPr lang="en-US" dirty="0"/>
              <a:t>Equipment failure</a:t>
            </a:r>
          </a:p>
        </p:txBody>
      </p:sp>
      <p:pic>
        <p:nvPicPr>
          <p:cNvPr id="4" name="Content Placeholder 3">
            <a:extLst>
              <a:ext uri="{FF2B5EF4-FFF2-40B4-BE49-F238E27FC236}">
                <a16:creationId xmlns:a16="http://schemas.microsoft.com/office/drawing/2014/main" id="{012D5E41-0136-498E-8EE9-C795EAA417DD}"/>
              </a:ext>
            </a:extLst>
          </p:cNvPr>
          <p:cNvPicPr>
            <a:picLocks noGrp="1" noChangeAspect="1"/>
          </p:cNvPicPr>
          <p:nvPr>
            <p:ph sz="half" idx="2"/>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323013" y="1905000"/>
            <a:ext cx="4267200" cy="4267200"/>
          </a:xfrm>
        </p:spPr>
      </p:pic>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360025" y="5029200"/>
            <a:ext cx="1828800" cy="1828800"/>
          </a:xfrm>
          <a:prstGeom prst="rect">
            <a:avLst/>
          </a:prstGeom>
        </p:spPr>
      </p:pic>
      <p:sp>
        <p:nvSpPr>
          <p:cNvPr id="9" name="TextBox 8">
            <a:extLst>
              <a:ext uri="{FF2B5EF4-FFF2-40B4-BE49-F238E27FC236}">
                <a16:creationId xmlns:a16="http://schemas.microsoft.com/office/drawing/2014/main" id="{B448CED2-B8A7-4F62-B547-ED6E20C02641}"/>
              </a:ext>
            </a:extLst>
          </p:cNvPr>
          <p:cNvSpPr txBox="1"/>
          <p:nvPr/>
        </p:nvSpPr>
        <p:spPr>
          <a:xfrm>
            <a:off x="6323013" y="6172200"/>
            <a:ext cx="4267200" cy="230832"/>
          </a:xfrm>
          <a:prstGeom prst="rect">
            <a:avLst/>
          </a:prstGeom>
          <a:noFill/>
        </p:spPr>
        <p:txBody>
          <a:bodyPr wrap="square" rtlCol="0">
            <a:spAutoFit/>
          </a:bodyPr>
          <a:lstStyle/>
          <a:p>
            <a:r>
              <a:rPr lang="en-US" sz="900">
                <a:hlinkClick r:id="rId3" tooltip="http://www.theautismdaddy.com/2014/06/how-emergency-evolves-over-course-of-2.html"/>
              </a:rPr>
              <a:t>This Photo</a:t>
            </a:r>
            <a:r>
              <a:rPr lang="en-US" sz="900"/>
              <a:t> by Unknown Author is licensed under </a:t>
            </a:r>
            <a:r>
              <a:rPr lang="en-US" sz="900">
                <a:hlinkClick r:id="rId6" tooltip="https://creativecommons.org/licenses/by-sa/3.0/"/>
              </a:rPr>
              <a:t>CC BY-SA</a:t>
            </a:r>
            <a:endParaRPr lang="en-US" sz="900"/>
          </a:p>
        </p:txBody>
      </p:sp>
    </p:spTree>
    <p:extLst>
      <p:ext uri="{BB962C8B-B14F-4D97-AF65-F5344CB8AC3E}">
        <p14:creationId xmlns:p14="http://schemas.microsoft.com/office/powerpoint/2010/main" val="2596491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Planning Prior to the Course</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sz="half" idx="1"/>
          </p:nvPr>
        </p:nvSpPr>
        <p:spPr/>
        <p:txBody>
          <a:bodyPr>
            <a:normAutofit/>
          </a:bodyPr>
          <a:lstStyle/>
          <a:p>
            <a:r>
              <a:rPr lang="en-US" dirty="0"/>
              <a:t>Knowledge of  virtual environmental needs to maximize learner comfort and safety</a:t>
            </a:r>
          </a:p>
          <a:p>
            <a:pPr lvl="1"/>
            <a:r>
              <a:rPr lang="en-US" dirty="0"/>
              <a:t>Distractions</a:t>
            </a:r>
          </a:p>
          <a:p>
            <a:pPr lvl="1"/>
            <a:r>
              <a:rPr lang="en-US" dirty="0"/>
              <a:t>Popup windows</a:t>
            </a:r>
          </a:p>
          <a:p>
            <a:pPr lvl="1"/>
            <a:r>
              <a:rPr lang="en-US" dirty="0"/>
              <a:t>Background noise</a:t>
            </a:r>
          </a:p>
          <a:p>
            <a:pPr lvl="1"/>
            <a:r>
              <a:rPr lang="en-US" dirty="0"/>
              <a:t>Mute rules</a:t>
            </a:r>
          </a:p>
          <a:p>
            <a:pPr lvl="1"/>
            <a:r>
              <a:rPr lang="en-US" dirty="0"/>
              <a:t>Quiet work zone </a:t>
            </a:r>
          </a:p>
          <a:p>
            <a:pPr lvl="1"/>
            <a:r>
              <a:rPr lang="en-US" dirty="0"/>
              <a:t>Use do not disturb sign</a:t>
            </a:r>
          </a:p>
        </p:txBody>
      </p:sp>
      <p:pic>
        <p:nvPicPr>
          <p:cNvPr id="4" name="Content Placeholder 3">
            <a:extLst>
              <a:ext uri="{FF2B5EF4-FFF2-40B4-BE49-F238E27FC236}">
                <a16:creationId xmlns:a16="http://schemas.microsoft.com/office/drawing/2014/main" id="{C3D4CDE5-08D1-47B0-A06B-7F8049C69FBC}"/>
              </a:ext>
            </a:extLst>
          </p:cNvPr>
          <p:cNvPicPr>
            <a:picLocks noGrp="1" noChangeAspect="1"/>
          </p:cNvPicPr>
          <p:nvPr>
            <p:ph sz="half" idx="2"/>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993573" y="2087880"/>
            <a:ext cx="2926080" cy="3901440"/>
          </a:xfrm>
        </p:spPr>
      </p:pic>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360025" y="5029200"/>
            <a:ext cx="1828800" cy="1828800"/>
          </a:xfrm>
          <a:prstGeom prst="rect">
            <a:avLst/>
          </a:prstGeom>
        </p:spPr>
      </p:pic>
      <p:sp>
        <p:nvSpPr>
          <p:cNvPr id="9" name="TextBox 8">
            <a:extLst>
              <a:ext uri="{FF2B5EF4-FFF2-40B4-BE49-F238E27FC236}">
                <a16:creationId xmlns:a16="http://schemas.microsoft.com/office/drawing/2014/main" id="{666913DB-76D0-4F87-B563-7785C794E247}"/>
              </a:ext>
            </a:extLst>
          </p:cNvPr>
          <p:cNvSpPr txBox="1"/>
          <p:nvPr/>
        </p:nvSpPr>
        <p:spPr>
          <a:xfrm>
            <a:off x="6993573" y="5989320"/>
            <a:ext cx="2926080" cy="230832"/>
          </a:xfrm>
          <a:prstGeom prst="rect">
            <a:avLst/>
          </a:prstGeom>
          <a:noFill/>
        </p:spPr>
        <p:txBody>
          <a:bodyPr wrap="square" rtlCol="0">
            <a:spAutoFit/>
          </a:bodyPr>
          <a:lstStyle/>
          <a:p>
            <a:r>
              <a:rPr lang="en-US" sz="900">
                <a:hlinkClick r:id="rId3" tooltip="https://www.flickr.com/photos/kjgarbutt/5896703958/"/>
              </a:rPr>
              <a:t>This Photo</a:t>
            </a:r>
            <a:r>
              <a:rPr lang="en-US" sz="900"/>
              <a:t> by Unknown Author is licensed under </a:t>
            </a:r>
            <a:r>
              <a:rPr lang="en-US" sz="900">
                <a:hlinkClick r:id="rId6" tooltip="https://creativecommons.org/licenses/by/3.0/"/>
              </a:rPr>
              <a:t>CC BY</a:t>
            </a:r>
            <a:endParaRPr lang="en-US" sz="900"/>
          </a:p>
        </p:txBody>
      </p:sp>
    </p:spTree>
    <p:extLst>
      <p:ext uri="{BB962C8B-B14F-4D97-AF65-F5344CB8AC3E}">
        <p14:creationId xmlns:p14="http://schemas.microsoft.com/office/powerpoint/2010/main" val="3168325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Planning Prior to the Course</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idx="1"/>
          </p:nvPr>
        </p:nvSpPr>
        <p:spPr/>
        <p:txBody>
          <a:bodyPr>
            <a:normAutofit/>
          </a:bodyPr>
          <a:lstStyle/>
          <a:p>
            <a:r>
              <a:rPr lang="en-US" dirty="0"/>
              <a:t>Knowledge of  corrective actions that should be communicated to appropriate authorities</a:t>
            </a:r>
          </a:p>
          <a:p>
            <a:pPr lvl="1"/>
            <a:r>
              <a:rPr lang="en-US" dirty="0"/>
              <a:t>Assessment of environmental problems that need to be corrected</a:t>
            </a:r>
          </a:p>
          <a:p>
            <a:pPr lvl="1"/>
            <a:r>
              <a:rPr lang="en-US" dirty="0"/>
              <a:t>What are some of these?</a:t>
            </a:r>
          </a:p>
        </p:txBody>
      </p:sp>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60025" y="5029200"/>
            <a:ext cx="1828800" cy="1828800"/>
          </a:xfrm>
          <a:prstGeom prst="rect">
            <a:avLst/>
          </a:prstGeom>
        </p:spPr>
      </p:pic>
    </p:spTree>
    <p:extLst>
      <p:ext uri="{BB962C8B-B14F-4D97-AF65-F5344CB8AC3E}">
        <p14:creationId xmlns:p14="http://schemas.microsoft.com/office/powerpoint/2010/main" val="1730307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Planning Prior to the Course</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sz="half" idx="1"/>
          </p:nvPr>
        </p:nvSpPr>
        <p:spPr/>
        <p:txBody>
          <a:bodyPr/>
          <a:lstStyle/>
          <a:p>
            <a:r>
              <a:rPr lang="en-US" dirty="0"/>
              <a:t>Skills to review pre-course communications with learners</a:t>
            </a:r>
          </a:p>
          <a:p>
            <a:pPr lvl="1"/>
            <a:r>
              <a:rPr lang="en-US" dirty="0"/>
              <a:t>Course announcement</a:t>
            </a:r>
          </a:p>
          <a:p>
            <a:pPr lvl="1"/>
            <a:r>
              <a:rPr lang="en-US" dirty="0"/>
              <a:t>Confirmation</a:t>
            </a:r>
          </a:p>
          <a:p>
            <a:pPr lvl="1"/>
            <a:r>
              <a:rPr lang="en-US" dirty="0"/>
              <a:t>Description or agenda </a:t>
            </a:r>
          </a:p>
          <a:p>
            <a:pPr lvl="1"/>
            <a:r>
              <a:rPr lang="en-US" dirty="0"/>
              <a:t>Prerequisites </a:t>
            </a:r>
          </a:p>
          <a:p>
            <a:pPr lvl="1"/>
            <a:r>
              <a:rPr lang="en-US" dirty="0"/>
              <a:t>Pre-course assignments</a:t>
            </a:r>
          </a:p>
        </p:txBody>
      </p:sp>
      <p:pic>
        <p:nvPicPr>
          <p:cNvPr id="4" name="Content Placeholder 3">
            <a:extLst>
              <a:ext uri="{FF2B5EF4-FFF2-40B4-BE49-F238E27FC236}">
                <a16:creationId xmlns:a16="http://schemas.microsoft.com/office/drawing/2014/main" id="{7BCAEAAA-002B-49AA-87B9-C7B5E795346A}"/>
              </a:ext>
            </a:extLst>
          </p:cNvPr>
          <p:cNvPicPr>
            <a:picLocks noGrp="1" noChangeAspect="1"/>
          </p:cNvPicPr>
          <p:nvPr>
            <p:ph sz="half" idx="2"/>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328347" y="1905000"/>
            <a:ext cx="4256532" cy="4267200"/>
          </a:xfrm>
        </p:spPr>
      </p:pic>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360025" y="5029200"/>
            <a:ext cx="1828800" cy="1828800"/>
          </a:xfrm>
          <a:prstGeom prst="rect">
            <a:avLst/>
          </a:prstGeom>
        </p:spPr>
      </p:pic>
      <p:sp>
        <p:nvSpPr>
          <p:cNvPr id="9" name="TextBox 8">
            <a:extLst>
              <a:ext uri="{FF2B5EF4-FFF2-40B4-BE49-F238E27FC236}">
                <a16:creationId xmlns:a16="http://schemas.microsoft.com/office/drawing/2014/main" id="{D66BAB8C-7053-4BD9-BCC9-1BAF278AD833}"/>
              </a:ext>
            </a:extLst>
          </p:cNvPr>
          <p:cNvSpPr txBox="1"/>
          <p:nvPr/>
        </p:nvSpPr>
        <p:spPr>
          <a:xfrm>
            <a:off x="6328347" y="6172200"/>
            <a:ext cx="4256532" cy="230832"/>
          </a:xfrm>
          <a:prstGeom prst="rect">
            <a:avLst/>
          </a:prstGeom>
          <a:noFill/>
        </p:spPr>
        <p:txBody>
          <a:bodyPr wrap="square" rtlCol="0">
            <a:spAutoFit/>
          </a:bodyPr>
          <a:lstStyle/>
          <a:p>
            <a:r>
              <a:rPr lang="en-US" sz="900">
                <a:hlinkClick r:id="rId3" tooltip="http://ecrire-coach.biographe-valeriejean.fr/faire-des-listes-pour-commencer-a-ecrire/"/>
              </a:rPr>
              <a:t>This Photo</a:t>
            </a:r>
            <a:r>
              <a:rPr lang="en-US" sz="900"/>
              <a:t> by Unknown Author is licensed under </a:t>
            </a:r>
            <a:r>
              <a:rPr lang="en-US" sz="900">
                <a:hlinkClick r:id="rId6" tooltip="https://creativecommons.org/licenses/by-nc-nd/3.0/"/>
              </a:rPr>
              <a:t>CC BY-NC-ND</a:t>
            </a:r>
            <a:endParaRPr lang="en-US" sz="900"/>
          </a:p>
        </p:txBody>
      </p:sp>
    </p:spTree>
    <p:extLst>
      <p:ext uri="{BB962C8B-B14F-4D97-AF65-F5344CB8AC3E}">
        <p14:creationId xmlns:p14="http://schemas.microsoft.com/office/powerpoint/2010/main" val="1047698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Planning Prior to the Course</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sz="half" idx="1"/>
          </p:nvPr>
        </p:nvSpPr>
        <p:spPr/>
        <p:txBody>
          <a:bodyPr/>
          <a:lstStyle/>
          <a:p>
            <a:r>
              <a:rPr lang="en-US" dirty="0"/>
              <a:t>Skills to alter recommended physical or virtual classroom set-up according to specific learner and organizational needs</a:t>
            </a:r>
          </a:p>
          <a:p>
            <a:pPr lvl="1"/>
            <a:r>
              <a:rPr lang="en-US" dirty="0"/>
              <a:t>Know your setting</a:t>
            </a:r>
          </a:p>
          <a:p>
            <a:pPr lvl="1"/>
            <a:r>
              <a:rPr lang="en-US" dirty="0"/>
              <a:t>How can we do this?</a:t>
            </a:r>
          </a:p>
        </p:txBody>
      </p:sp>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60025" y="5029200"/>
            <a:ext cx="1828800" cy="1828800"/>
          </a:xfrm>
          <a:prstGeom prst="rect">
            <a:avLst/>
          </a:prstGeom>
        </p:spPr>
      </p:pic>
      <p:pic>
        <p:nvPicPr>
          <p:cNvPr id="11" name="Content Placeholder 10">
            <a:extLst>
              <a:ext uri="{FF2B5EF4-FFF2-40B4-BE49-F238E27FC236}">
                <a16:creationId xmlns:a16="http://schemas.microsoft.com/office/drawing/2014/main" id="{A4CBA162-8513-4265-A16A-CA460E7AC3A3}"/>
              </a:ext>
            </a:extLst>
          </p:cNvPr>
          <p:cNvPicPr>
            <a:picLocks noGrp="1" noChangeAspect="1"/>
          </p:cNvPicPr>
          <p:nvPr>
            <p:ph sz="half" idx="2"/>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6246814" y="1905000"/>
            <a:ext cx="4419600" cy="3314700"/>
          </a:xfrm>
        </p:spPr>
      </p:pic>
      <p:sp>
        <p:nvSpPr>
          <p:cNvPr id="12" name="TextBox 11">
            <a:extLst>
              <a:ext uri="{FF2B5EF4-FFF2-40B4-BE49-F238E27FC236}">
                <a16:creationId xmlns:a16="http://schemas.microsoft.com/office/drawing/2014/main" id="{D18150FA-E9B6-4B4B-8F46-4B5AF4A33B16}"/>
              </a:ext>
            </a:extLst>
          </p:cNvPr>
          <p:cNvSpPr txBox="1"/>
          <p:nvPr/>
        </p:nvSpPr>
        <p:spPr>
          <a:xfrm>
            <a:off x="6246814" y="5219700"/>
            <a:ext cx="4419600" cy="230832"/>
          </a:xfrm>
          <a:prstGeom prst="rect">
            <a:avLst/>
          </a:prstGeom>
          <a:noFill/>
        </p:spPr>
        <p:txBody>
          <a:bodyPr wrap="square" rtlCol="0">
            <a:spAutoFit/>
          </a:bodyPr>
          <a:lstStyle/>
          <a:p>
            <a:r>
              <a:rPr lang="en-US" sz="900">
                <a:hlinkClick r:id="rId5" tooltip="http://seecatecreate.com/my-top-ten-thrifty-decorating-tips/"/>
              </a:rPr>
              <a:t>This Photo</a:t>
            </a:r>
            <a:r>
              <a:rPr lang="en-US" sz="900"/>
              <a:t> by Unknown Author is licensed under </a:t>
            </a:r>
            <a:r>
              <a:rPr lang="en-US" sz="900">
                <a:hlinkClick r:id="rId6" tooltip="https://creativecommons.org/licenses/by-sa/3.0/"/>
              </a:rPr>
              <a:t>CC BY-SA</a:t>
            </a:r>
            <a:endParaRPr lang="en-US" sz="900"/>
          </a:p>
        </p:txBody>
      </p:sp>
    </p:spTree>
    <p:extLst>
      <p:ext uri="{BB962C8B-B14F-4D97-AF65-F5344CB8AC3E}">
        <p14:creationId xmlns:p14="http://schemas.microsoft.com/office/powerpoint/2010/main" val="3119413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Planning Prior to the Course</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idx="1"/>
          </p:nvPr>
        </p:nvSpPr>
        <p:spPr/>
        <p:txBody>
          <a:bodyPr/>
          <a:lstStyle/>
          <a:p>
            <a:r>
              <a:rPr lang="en-US" dirty="0"/>
              <a:t>Skills to confirm timings and logistics for course</a:t>
            </a:r>
          </a:p>
          <a:p>
            <a:pPr lvl="1"/>
            <a:r>
              <a:rPr lang="en-US" dirty="0"/>
              <a:t>Scheduled breaks</a:t>
            </a:r>
          </a:p>
          <a:p>
            <a:pPr lvl="1"/>
            <a:r>
              <a:rPr lang="en-US" dirty="0"/>
              <a:t>Meal arrangements</a:t>
            </a:r>
          </a:p>
          <a:p>
            <a:pPr lvl="1"/>
            <a:r>
              <a:rPr lang="en-US" dirty="0"/>
              <a:t>Labs</a:t>
            </a:r>
          </a:p>
          <a:p>
            <a:pPr lvl="1"/>
            <a:r>
              <a:rPr lang="en-US" dirty="0"/>
              <a:t>Activities outside of classroom</a:t>
            </a:r>
          </a:p>
          <a:p>
            <a:pPr lvl="1"/>
            <a:r>
              <a:rPr lang="en-US" dirty="0"/>
              <a:t>Time zones for virtual training</a:t>
            </a:r>
          </a:p>
          <a:p>
            <a:pPr lvl="1"/>
            <a:r>
              <a:rPr lang="en-US" dirty="0"/>
              <a:t>Materials receipt</a:t>
            </a:r>
          </a:p>
        </p:txBody>
      </p:sp>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60025" y="5029200"/>
            <a:ext cx="1828800" cy="1828800"/>
          </a:xfrm>
          <a:prstGeom prst="rect">
            <a:avLst/>
          </a:prstGeom>
        </p:spPr>
      </p:pic>
    </p:spTree>
    <p:extLst>
      <p:ext uri="{BB962C8B-B14F-4D97-AF65-F5344CB8AC3E}">
        <p14:creationId xmlns:p14="http://schemas.microsoft.com/office/powerpoint/2010/main" val="618595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Planning Prior to the Course</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idx="1"/>
          </p:nvPr>
        </p:nvSpPr>
        <p:spPr/>
        <p:txBody>
          <a:bodyPr/>
          <a:lstStyle/>
          <a:p>
            <a:r>
              <a:rPr lang="en-US" dirty="0"/>
              <a:t>Skills to ensure that </a:t>
            </a:r>
          </a:p>
          <a:p>
            <a:pPr lvl="1"/>
            <a:r>
              <a:rPr lang="en-US" dirty="0"/>
              <a:t>Learning-related tools and equipment required for hands-on practice are properly set up and working</a:t>
            </a:r>
          </a:p>
          <a:p>
            <a:pPr lvl="1"/>
            <a:r>
              <a:rPr lang="en-US" dirty="0"/>
              <a:t>Verify that all learner exercises can be completed as intended</a:t>
            </a:r>
          </a:p>
          <a:p>
            <a:pPr lvl="1"/>
            <a:r>
              <a:rPr lang="en-US" dirty="0"/>
              <a:t>How do we best accomplish this?</a:t>
            </a:r>
          </a:p>
        </p:txBody>
      </p:sp>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60025" y="5029200"/>
            <a:ext cx="1828800" cy="1828800"/>
          </a:xfrm>
          <a:prstGeom prst="rect">
            <a:avLst/>
          </a:prstGeom>
        </p:spPr>
      </p:pic>
    </p:spTree>
    <p:extLst>
      <p:ext uri="{BB962C8B-B14F-4D97-AF65-F5344CB8AC3E}">
        <p14:creationId xmlns:p14="http://schemas.microsoft.com/office/powerpoint/2010/main" val="2380029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What are we going to cover?</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idx="1"/>
          </p:nvPr>
        </p:nvSpPr>
        <p:spPr>
          <a:xfrm>
            <a:off x="1522414" y="1905000"/>
            <a:ext cx="9144000" cy="4267200"/>
          </a:xfrm>
        </p:spPr>
        <p:txBody>
          <a:bodyPr/>
          <a:lstStyle/>
          <a:p>
            <a:r>
              <a:rPr lang="en-US" dirty="0"/>
              <a:t>Planning Prior to the Course</a:t>
            </a:r>
          </a:p>
          <a:p>
            <a:r>
              <a:rPr lang="en-US" dirty="0"/>
              <a:t>Methods for Effective Instruction</a:t>
            </a:r>
          </a:p>
          <a:p>
            <a:r>
              <a:rPr lang="en-US" dirty="0"/>
              <a:t>Establishing Instructor Credibility and Maintaining Communications</a:t>
            </a:r>
          </a:p>
          <a:p>
            <a:r>
              <a:rPr lang="en-US" dirty="0"/>
              <a:t>Leading a Group Facilitation</a:t>
            </a:r>
          </a:p>
          <a:p>
            <a:r>
              <a:rPr lang="en-US" dirty="0"/>
              <a:t>Evaluating the Training Event</a:t>
            </a:r>
          </a:p>
        </p:txBody>
      </p:sp>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60025" y="5029200"/>
            <a:ext cx="1828800" cy="1828800"/>
          </a:xfrm>
          <a:prstGeom prst="rect">
            <a:avLst/>
          </a:prstGeom>
        </p:spPr>
      </p:pic>
      <p:sp>
        <p:nvSpPr>
          <p:cNvPr id="3" name="Arrow: Right 2">
            <a:extLst>
              <a:ext uri="{FF2B5EF4-FFF2-40B4-BE49-F238E27FC236}">
                <a16:creationId xmlns:a16="http://schemas.microsoft.com/office/drawing/2014/main" id="{9F10151E-BBFE-4342-BB11-0513E7DEF5AD}"/>
              </a:ext>
            </a:extLst>
          </p:cNvPr>
          <p:cNvSpPr/>
          <p:nvPr/>
        </p:nvSpPr>
        <p:spPr>
          <a:xfrm flipH="1">
            <a:off x="5484812" y="1726095"/>
            <a:ext cx="1905000" cy="762000"/>
          </a:xfrm>
          <a:prstGeom prst="rightArrow">
            <a:avLst/>
          </a:prstGeom>
          <a:ln>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YOU ARE HERE</a:t>
            </a:r>
          </a:p>
        </p:txBody>
      </p:sp>
    </p:spTree>
    <p:extLst>
      <p:ext uri="{BB962C8B-B14F-4D97-AF65-F5344CB8AC3E}">
        <p14:creationId xmlns:p14="http://schemas.microsoft.com/office/powerpoint/2010/main" val="1171978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Planning Prior to the Course</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sz="half" idx="1"/>
          </p:nvPr>
        </p:nvSpPr>
        <p:spPr/>
        <p:txBody>
          <a:bodyPr/>
          <a:lstStyle/>
          <a:p>
            <a:r>
              <a:rPr lang="en-US" dirty="0"/>
              <a:t>Skills to establish a safe learning environment including identification of emergency evacuation procedures</a:t>
            </a:r>
          </a:p>
        </p:txBody>
      </p:sp>
      <p:pic>
        <p:nvPicPr>
          <p:cNvPr id="4" name="Content Placeholder 3">
            <a:extLst>
              <a:ext uri="{FF2B5EF4-FFF2-40B4-BE49-F238E27FC236}">
                <a16:creationId xmlns:a16="http://schemas.microsoft.com/office/drawing/2014/main" id="{59FCED76-1819-4FDA-8DD9-828C2A25C5F8}"/>
              </a:ext>
            </a:extLst>
          </p:cNvPr>
          <p:cNvPicPr>
            <a:picLocks noGrp="1" noChangeAspect="1"/>
          </p:cNvPicPr>
          <p:nvPr>
            <p:ph sz="half" idx="2"/>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245225" y="1905000"/>
            <a:ext cx="4419600" cy="3314700"/>
          </a:xfrm>
        </p:spPr>
      </p:pic>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360025" y="5029200"/>
            <a:ext cx="1828800" cy="1828800"/>
          </a:xfrm>
          <a:prstGeom prst="rect">
            <a:avLst/>
          </a:prstGeom>
        </p:spPr>
      </p:pic>
      <p:sp>
        <p:nvSpPr>
          <p:cNvPr id="9" name="TextBox 8">
            <a:extLst>
              <a:ext uri="{FF2B5EF4-FFF2-40B4-BE49-F238E27FC236}">
                <a16:creationId xmlns:a16="http://schemas.microsoft.com/office/drawing/2014/main" id="{A047A48D-F587-4FAC-A908-15DF2C2BF4F5}"/>
              </a:ext>
            </a:extLst>
          </p:cNvPr>
          <p:cNvSpPr txBox="1"/>
          <p:nvPr/>
        </p:nvSpPr>
        <p:spPr>
          <a:xfrm>
            <a:off x="6245225" y="5219700"/>
            <a:ext cx="4419600" cy="230832"/>
          </a:xfrm>
          <a:prstGeom prst="rect">
            <a:avLst/>
          </a:prstGeom>
          <a:noFill/>
        </p:spPr>
        <p:txBody>
          <a:bodyPr wrap="square" rtlCol="0">
            <a:spAutoFit/>
          </a:bodyPr>
          <a:lstStyle/>
          <a:p>
            <a:r>
              <a:rPr lang="en-US" sz="900">
                <a:hlinkClick r:id="rId3" tooltip="https://commons.wikimedia.org/wiki/File:Emergency_exit.jpg"/>
              </a:rPr>
              <a:t>This Photo</a:t>
            </a:r>
            <a:r>
              <a:rPr lang="en-US" sz="900"/>
              <a:t> by Unknown Author is licensed under </a:t>
            </a:r>
            <a:r>
              <a:rPr lang="en-US" sz="900">
                <a:hlinkClick r:id="rId6" tooltip="https://creativecommons.org/licenses/by-sa/3.0/"/>
              </a:rPr>
              <a:t>CC BY-SA</a:t>
            </a:r>
            <a:endParaRPr lang="en-US" sz="900"/>
          </a:p>
        </p:txBody>
      </p:sp>
    </p:spTree>
    <p:extLst>
      <p:ext uri="{BB962C8B-B14F-4D97-AF65-F5344CB8AC3E}">
        <p14:creationId xmlns:p14="http://schemas.microsoft.com/office/powerpoint/2010/main" val="1458489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Planning Prior to the Course</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sz="half" idx="1"/>
          </p:nvPr>
        </p:nvSpPr>
        <p:spPr/>
        <p:txBody>
          <a:bodyPr/>
          <a:lstStyle/>
          <a:p>
            <a:r>
              <a:rPr lang="en-US" dirty="0"/>
              <a:t>Skills to confirm with learners that the physical and virtual learning environments are comfortable</a:t>
            </a:r>
          </a:p>
          <a:p>
            <a:pPr lvl="1"/>
            <a:r>
              <a:rPr lang="en-US" dirty="0"/>
              <a:t>Lighting</a:t>
            </a:r>
          </a:p>
          <a:p>
            <a:pPr lvl="1"/>
            <a:r>
              <a:rPr lang="en-US" dirty="0"/>
              <a:t>Sound</a:t>
            </a:r>
          </a:p>
          <a:p>
            <a:pPr lvl="1"/>
            <a:r>
              <a:rPr lang="en-US" dirty="0"/>
              <a:t>Conference call or VoIP audio</a:t>
            </a:r>
          </a:p>
          <a:p>
            <a:pPr lvl="1"/>
            <a:r>
              <a:rPr lang="en-US" dirty="0"/>
              <a:t>Online tool is functioning well</a:t>
            </a:r>
          </a:p>
        </p:txBody>
      </p:sp>
      <p:pic>
        <p:nvPicPr>
          <p:cNvPr id="11" name="Content Placeholder 10">
            <a:extLst>
              <a:ext uri="{FF2B5EF4-FFF2-40B4-BE49-F238E27FC236}">
                <a16:creationId xmlns:a16="http://schemas.microsoft.com/office/drawing/2014/main" id="{20C3970A-4E05-40F3-9EB6-E03046E2695C}"/>
              </a:ext>
            </a:extLst>
          </p:cNvPr>
          <p:cNvPicPr>
            <a:picLocks noGrp="1" noChangeAspect="1"/>
          </p:cNvPicPr>
          <p:nvPr>
            <p:ph sz="half" idx="2"/>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246814" y="1918252"/>
            <a:ext cx="4419600" cy="3314700"/>
          </a:xfrm>
        </p:spPr>
      </p:pic>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360025" y="5029200"/>
            <a:ext cx="1828800" cy="1828800"/>
          </a:xfrm>
          <a:prstGeom prst="rect">
            <a:avLst/>
          </a:prstGeom>
        </p:spPr>
      </p:pic>
      <p:sp>
        <p:nvSpPr>
          <p:cNvPr id="12" name="TextBox 11">
            <a:extLst>
              <a:ext uri="{FF2B5EF4-FFF2-40B4-BE49-F238E27FC236}">
                <a16:creationId xmlns:a16="http://schemas.microsoft.com/office/drawing/2014/main" id="{B94DB6EE-73DB-4353-B4FC-BBB72D9E0277}"/>
              </a:ext>
            </a:extLst>
          </p:cNvPr>
          <p:cNvSpPr txBox="1"/>
          <p:nvPr/>
        </p:nvSpPr>
        <p:spPr>
          <a:xfrm>
            <a:off x="6246814" y="5232952"/>
            <a:ext cx="4419600" cy="230832"/>
          </a:xfrm>
          <a:prstGeom prst="rect">
            <a:avLst/>
          </a:prstGeom>
          <a:noFill/>
        </p:spPr>
        <p:txBody>
          <a:bodyPr wrap="square" rtlCol="0">
            <a:spAutoFit/>
          </a:bodyPr>
          <a:lstStyle/>
          <a:p>
            <a:r>
              <a:rPr lang="en-US" sz="900">
                <a:hlinkClick r:id="rId3" tooltip="http://azenaide-vieira.wikidot.com/maria-cristina"/>
              </a:rPr>
              <a:t>This Photo</a:t>
            </a:r>
            <a:r>
              <a:rPr lang="en-US" sz="900"/>
              <a:t> by Unknown Author is licensed under </a:t>
            </a:r>
            <a:r>
              <a:rPr lang="en-US" sz="900">
                <a:hlinkClick r:id="rId6" tooltip="https://creativecommons.org/licenses/by-sa/3.0/"/>
              </a:rPr>
              <a:t>CC BY-SA</a:t>
            </a:r>
            <a:endParaRPr lang="en-US" sz="900"/>
          </a:p>
        </p:txBody>
      </p:sp>
    </p:spTree>
    <p:extLst>
      <p:ext uri="{BB962C8B-B14F-4D97-AF65-F5344CB8AC3E}">
        <p14:creationId xmlns:p14="http://schemas.microsoft.com/office/powerpoint/2010/main" val="2090429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Planning Prior to the Course</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sz="half" idx="1"/>
          </p:nvPr>
        </p:nvSpPr>
        <p:spPr/>
        <p:txBody>
          <a:bodyPr/>
          <a:lstStyle/>
          <a:p>
            <a:r>
              <a:rPr lang="en-US" dirty="0"/>
              <a:t>Skills to prepare contingency plans for unique class events</a:t>
            </a:r>
          </a:p>
          <a:p>
            <a:pPr lvl="1"/>
            <a:r>
              <a:rPr lang="en-US" dirty="0"/>
              <a:t>Fire drill in classroom</a:t>
            </a:r>
          </a:p>
          <a:p>
            <a:pPr lvl="2"/>
            <a:r>
              <a:rPr lang="en-US" dirty="0"/>
              <a:t>Or worse, real fire!</a:t>
            </a:r>
          </a:p>
          <a:p>
            <a:pPr lvl="1"/>
            <a:r>
              <a:rPr lang="en-US" dirty="0"/>
              <a:t>Loss of connection</a:t>
            </a:r>
          </a:p>
          <a:p>
            <a:pPr lvl="1"/>
            <a:r>
              <a:rPr lang="en-US" dirty="0"/>
              <a:t>Some users not able to view materials</a:t>
            </a:r>
          </a:p>
        </p:txBody>
      </p:sp>
      <p:pic>
        <p:nvPicPr>
          <p:cNvPr id="4" name="Content Placeholder 3">
            <a:extLst>
              <a:ext uri="{FF2B5EF4-FFF2-40B4-BE49-F238E27FC236}">
                <a16:creationId xmlns:a16="http://schemas.microsoft.com/office/drawing/2014/main" id="{BE3408A4-B02E-48D9-B8CD-C67C2D393ADF}"/>
              </a:ext>
            </a:extLst>
          </p:cNvPr>
          <p:cNvPicPr>
            <a:picLocks noGrp="1" noChangeAspect="1"/>
          </p:cNvPicPr>
          <p:nvPr>
            <p:ph sz="half" idx="2"/>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7185025" y="1905000"/>
            <a:ext cx="2540000" cy="3238500"/>
          </a:xfrm>
        </p:spPr>
      </p:pic>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360025" y="5029200"/>
            <a:ext cx="1828800" cy="1828800"/>
          </a:xfrm>
          <a:prstGeom prst="rect">
            <a:avLst/>
          </a:prstGeom>
        </p:spPr>
      </p:pic>
      <p:sp>
        <p:nvSpPr>
          <p:cNvPr id="9" name="TextBox 8">
            <a:extLst>
              <a:ext uri="{FF2B5EF4-FFF2-40B4-BE49-F238E27FC236}">
                <a16:creationId xmlns:a16="http://schemas.microsoft.com/office/drawing/2014/main" id="{76CF6085-733C-4120-86D0-A2CF123E224D}"/>
              </a:ext>
            </a:extLst>
          </p:cNvPr>
          <p:cNvSpPr txBox="1"/>
          <p:nvPr/>
        </p:nvSpPr>
        <p:spPr>
          <a:xfrm>
            <a:off x="7185025" y="5143500"/>
            <a:ext cx="2540000" cy="369332"/>
          </a:xfrm>
          <a:prstGeom prst="rect">
            <a:avLst/>
          </a:prstGeom>
          <a:noFill/>
        </p:spPr>
        <p:txBody>
          <a:bodyPr wrap="square" rtlCol="0">
            <a:spAutoFit/>
          </a:bodyPr>
          <a:lstStyle/>
          <a:p>
            <a:r>
              <a:rPr lang="en-US" sz="900">
                <a:hlinkClick r:id="rId3" tooltip="https://en.wikipedia.org/wiki/Manual_fire_alarm_activation"/>
              </a:rPr>
              <a:t>This Photo</a:t>
            </a:r>
            <a:r>
              <a:rPr lang="en-US" sz="900"/>
              <a:t> by Unknown Author is licensed under </a:t>
            </a:r>
            <a:r>
              <a:rPr lang="en-US" sz="900">
                <a:hlinkClick r:id="rId6" tooltip="https://creativecommons.org/licenses/by-sa/3.0/"/>
              </a:rPr>
              <a:t>CC BY-SA</a:t>
            </a:r>
            <a:endParaRPr lang="en-US" sz="900"/>
          </a:p>
        </p:txBody>
      </p:sp>
    </p:spTree>
    <p:extLst>
      <p:ext uri="{BB962C8B-B14F-4D97-AF65-F5344CB8AC3E}">
        <p14:creationId xmlns:p14="http://schemas.microsoft.com/office/powerpoint/2010/main" val="357869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70A3AE3-9D9F-4317-A376-399D64F39C47}"/>
              </a:ext>
            </a:extLst>
          </p:cNvPr>
          <p:cNvSpPr>
            <a:spLocks noGrp="1"/>
          </p:cNvSpPr>
          <p:nvPr>
            <p:ph type="title"/>
          </p:nvPr>
        </p:nvSpPr>
        <p:spPr/>
        <p:txBody>
          <a:bodyPr/>
          <a:lstStyle/>
          <a:p>
            <a:r>
              <a:rPr lang="en-US" dirty="0"/>
              <a:t>Preparing the Performance-based Exam Documentation Form</a:t>
            </a:r>
          </a:p>
        </p:txBody>
      </p:sp>
      <p:sp>
        <p:nvSpPr>
          <p:cNvPr id="7" name="Content Placeholder 6">
            <a:extLst>
              <a:ext uri="{FF2B5EF4-FFF2-40B4-BE49-F238E27FC236}">
                <a16:creationId xmlns:a16="http://schemas.microsoft.com/office/drawing/2014/main" id="{29ED4A0C-A6D6-4F2F-A192-FBAA1D920E6B}"/>
              </a:ext>
            </a:extLst>
          </p:cNvPr>
          <p:cNvSpPr>
            <a:spLocks noGrp="1"/>
          </p:cNvSpPr>
          <p:nvPr>
            <p:ph idx="1"/>
          </p:nvPr>
        </p:nvSpPr>
        <p:spPr/>
        <p:txBody>
          <a:bodyPr>
            <a:normAutofit/>
          </a:bodyPr>
          <a:lstStyle/>
          <a:p>
            <a:pPr marL="0" indent="0">
              <a:buNone/>
            </a:pPr>
            <a:r>
              <a:rPr lang="en-US" dirty="0"/>
              <a:t>As a precaution, candidates are advised to make several copies of the Documentation Form C so they can freely plan and revise the answers before writing the final version to submit with the recording.</a:t>
            </a:r>
          </a:p>
          <a:p>
            <a:pPr marL="0" indent="0">
              <a:buNone/>
            </a:pPr>
            <a:r>
              <a:rPr lang="en-US" dirty="0"/>
              <a:t>Candidates need to ensure they are submitting the correct forms with the recording.  For Classroom Trainer recording there are Classroom Trainer forms and similarly for Virtual Classroom Trainer recordings there are Virtual Classroom Trainer forms.  The forms for the two exams are different.</a:t>
            </a:r>
          </a:p>
          <a:p>
            <a:r>
              <a:rPr lang="en-US" dirty="0">
                <a:hlinkClick r:id="rId2"/>
              </a:rPr>
              <a:t>http://certification.comptia.org/docs/default-source/downloadablefiles/01981-ctt-ct-tk0-202-forms.docx?sfvrsn=2</a:t>
            </a:r>
            <a:endParaRPr lang="en-US" dirty="0"/>
          </a:p>
          <a:p>
            <a:endParaRPr lang="en-US" dirty="0"/>
          </a:p>
        </p:txBody>
      </p:sp>
      <p:sp>
        <p:nvSpPr>
          <p:cNvPr id="5" name="Footer Placeholder 4">
            <a:extLst>
              <a:ext uri="{FF2B5EF4-FFF2-40B4-BE49-F238E27FC236}">
                <a16:creationId xmlns:a16="http://schemas.microsoft.com/office/drawing/2014/main" id="{CDC5A62F-9C8A-4950-A3BB-0439EC640259}"/>
              </a:ext>
            </a:extLst>
          </p:cNvPr>
          <p:cNvSpPr>
            <a:spLocks noGrp="1"/>
          </p:cNvSpPr>
          <p:nvPr>
            <p:ph type="ftr" sz="quarter" idx="11"/>
          </p:nvPr>
        </p:nvSpPr>
        <p:spPr/>
        <p:txBody>
          <a:bodyPr/>
          <a:lstStyle/>
          <a:p>
            <a:r>
              <a:rPr lang="en-US"/>
              <a:t>© Stephen J. Padilla, 2019</a:t>
            </a:r>
            <a:endParaRPr lang="en-US" dirty="0"/>
          </a:p>
        </p:txBody>
      </p:sp>
    </p:spTree>
    <p:extLst>
      <p:ext uri="{BB962C8B-B14F-4D97-AF65-F5344CB8AC3E}">
        <p14:creationId xmlns:p14="http://schemas.microsoft.com/office/powerpoint/2010/main" val="194623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052D3DD-E6C1-4C0F-AD53-4C77B7E3119A}"/>
              </a:ext>
            </a:extLst>
          </p:cNvPr>
          <p:cNvSpPr>
            <a:spLocks noGrp="1"/>
          </p:cNvSpPr>
          <p:nvPr>
            <p:ph type="ftr" sz="quarter" idx="11"/>
          </p:nvPr>
        </p:nvSpPr>
        <p:spPr/>
        <p:txBody>
          <a:bodyPr/>
          <a:lstStyle/>
          <a:p>
            <a:r>
              <a:rPr lang="en-US"/>
              <a:t>© Stephen J. Padilla, 2019</a:t>
            </a:r>
            <a:endParaRPr lang="en-US" dirty="0"/>
          </a:p>
        </p:txBody>
      </p:sp>
      <p:pic>
        <p:nvPicPr>
          <p:cNvPr id="4" name="Picture 3">
            <a:extLst>
              <a:ext uri="{FF2B5EF4-FFF2-40B4-BE49-F238E27FC236}">
                <a16:creationId xmlns:a16="http://schemas.microsoft.com/office/drawing/2014/main" id="{7AF06155-90C3-48B8-A351-C337BC692C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41012" y="937865"/>
            <a:ext cx="7706801" cy="4982270"/>
          </a:xfrm>
          <a:prstGeom prst="rect">
            <a:avLst/>
          </a:prstGeom>
        </p:spPr>
      </p:pic>
    </p:spTree>
    <p:extLst>
      <p:ext uri="{BB962C8B-B14F-4D97-AF65-F5344CB8AC3E}">
        <p14:creationId xmlns:p14="http://schemas.microsoft.com/office/powerpoint/2010/main" val="3971198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68F2B45-17A4-43DB-878D-05D14F9A5EEC}"/>
              </a:ext>
            </a:extLst>
          </p:cNvPr>
          <p:cNvSpPr>
            <a:spLocks noGrp="1"/>
          </p:cNvSpPr>
          <p:nvPr>
            <p:ph type="ftr" sz="quarter" idx="11"/>
          </p:nvPr>
        </p:nvSpPr>
        <p:spPr/>
        <p:txBody>
          <a:bodyPr/>
          <a:lstStyle/>
          <a:p>
            <a:r>
              <a:rPr lang="en-US"/>
              <a:t>© Stephen J. Padilla, 2019</a:t>
            </a:r>
            <a:endParaRPr lang="en-US" dirty="0"/>
          </a:p>
        </p:txBody>
      </p:sp>
      <p:pic>
        <p:nvPicPr>
          <p:cNvPr id="4" name="Picture 3">
            <a:extLst>
              <a:ext uri="{FF2B5EF4-FFF2-40B4-BE49-F238E27FC236}">
                <a16:creationId xmlns:a16="http://schemas.microsoft.com/office/drawing/2014/main" id="{867FF6D5-F0DD-4448-BDDC-1772125B0D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45775" y="928338"/>
            <a:ext cx="7697274" cy="5001323"/>
          </a:xfrm>
          <a:prstGeom prst="rect">
            <a:avLst/>
          </a:prstGeom>
        </p:spPr>
      </p:pic>
    </p:spTree>
    <p:extLst>
      <p:ext uri="{BB962C8B-B14F-4D97-AF65-F5344CB8AC3E}">
        <p14:creationId xmlns:p14="http://schemas.microsoft.com/office/powerpoint/2010/main" val="4096489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66B5741-335A-4C17-86FF-119E26EB2B0B}"/>
              </a:ext>
            </a:extLst>
          </p:cNvPr>
          <p:cNvSpPr>
            <a:spLocks noGrp="1"/>
          </p:cNvSpPr>
          <p:nvPr>
            <p:ph type="ftr" sz="quarter" idx="11"/>
          </p:nvPr>
        </p:nvSpPr>
        <p:spPr/>
        <p:txBody>
          <a:bodyPr/>
          <a:lstStyle/>
          <a:p>
            <a:r>
              <a:rPr lang="en-US"/>
              <a:t>© Stephen J. Padilla, 2019</a:t>
            </a:r>
            <a:endParaRPr lang="en-US" dirty="0"/>
          </a:p>
        </p:txBody>
      </p:sp>
      <p:pic>
        <p:nvPicPr>
          <p:cNvPr id="4" name="Picture 3">
            <a:extLst>
              <a:ext uri="{FF2B5EF4-FFF2-40B4-BE49-F238E27FC236}">
                <a16:creationId xmlns:a16="http://schemas.microsoft.com/office/drawing/2014/main" id="{40D91341-DEEE-4C28-8DE3-FFB2931860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5301" y="985496"/>
            <a:ext cx="7678222" cy="4887007"/>
          </a:xfrm>
          <a:prstGeom prst="rect">
            <a:avLst/>
          </a:prstGeom>
        </p:spPr>
      </p:pic>
    </p:spTree>
    <p:extLst>
      <p:ext uri="{BB962C8B-B14F-4D97-AF65-F5344CB8AC3E}">
        <p14:creationId xmlns:p14="http://schemas.microsoft.com/office/powerpoint/2010/main" val="1868377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50D9C1F-B083-47A2-9E7E-6F2B2368181F}"/>
              </a:ext>
            </a:extLst>
          </p:cNvPr>
          <p:cNvSpPr>
            <a:spLocks noGrp="1"/>
          </p:cNvSpPr>
          <p:nvPr>
            <p:ph type="ftr" sz="quarter" idx="11"/>
          </p:nvPr>
        </p:nvSpPr>
        <p:spPr/>
        <p:txBody>
          <a:bodyPr/>
          <a:lstStyle/>
          <a:p>
            <a:r>
              <a:rPr lang="en-US"/>
              <a:t>© Stephen J. Padilla, 2019</a:t>
            </a:r>
            <a:endParaRPr lang="en-US" dirty="0"/>
          </a:p>
        </p:txBody>
      </p:sp>
      <p:pic>
        <p:nvPicPr>
          <p:cNvPr id="4" name="Picture 3">
            <a:extLst>
              <a:ext uri="{FF2B5EF4-FFF2-40B4-BE49-F238E27FC236}">
                <a16:creationId xmlns:a16="http://schemas.microsoft.com/office/drawing/2014/main" id="{22D806D9-3635-4C06-8088-18860D049C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6722" y="999786"/>
            <a:ext cx="7735380" cy="4858428"/>
          </a:xfrm>
          <a:prstGeom prst="rect">
            <a:avLst/>
          </a:prstGeom>
        </p:spPr>
      </p:pic>
    </p:spTree>
    <p:extLst>
      <p:ext uri="{BB962C8B-B14F-4D97-AF65-F5344CB8AC3E}">
        <p14:creationId xmlns:p14="http://schemas.microsoft.com/office/powerpoint/2010/main" val="2971699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What have we learned so far?</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idx="1"/>
          </p:nvPr>
        </p:nvSpPr>
        <p:spPr/>
        <p:txBody>
          <a:bodyPr>
            <a:normAutofit fontScale="85000" lnSpcReduction="10000"/>
          </a:bodyPr>
          <a:lstStyle/>
          <a:p>
            <a:r>
              <a:rPr lang="en-US" dirty="0"/>
              <a:t>Knowledge of:</a:t>
            </a:r>
          </a:p>
          <a:p>
            <a:pPr lvl="1"/>
            <a:r>
              <a:rPr lang="en-US" dirty="0"/>
              <a:t>Logistical needs before the instructional session (e.g., dates of the offering; how materials will be provided [ship to learner or site, send instructions and link to download] space arrangements; adequacy of the facility; equipment; materials; learner registrations; pre-course assignments). For Virtual Trainer, this would include creating a session room, sending login instructions to users, setting user privileges, loading and testing session materials and testing all equipment</a:t>
            </a:r>
          </a:p>
          <a:p>
            <a:pPr lvl="1"/>
            <a:r>
              <a:rPr lang="en-US" dirty="0"/>
              <a:t>Logistical needs after the instructional session (e.g., equipment and materials are returned, discarded, or made available for their next use; facilities are left in an acceptable condition; problems with the facility, equipment, furniture or materials are communicated to appropriate authorities).  </a:t>
            </a:r>
          </a:p>
          <a:p>
            <a:pPr lvl="2"/>
            <a:r>
              <a:rPr lang="en-US" dirty="0"/>
              <a:t>For Virtual Trainer, this includes stopping recording, saving files, closing session rooms, running attendance reports, updating learner status, document session and follow up on technical problems</a:t>
            </a:r>
          </a:p>
          <a:p>
            <a:pPr lvl="1"/>
            <a:r>
              <a:rPr lang="en-US" dirty="0"/>
              <a:t>Optimal arrangement of seating and equipment to establish comfortable learning environment as required by course design, content and learners</a:t>
            </a:r>
          </a:p>
          <a:p>
            <a:pPr lvl="1"/>
            <a:r>
              <a:rPr lang="en-US" dirty="0"/>
              <a:t>Optimal virtual arrangements to provide a viable learning environment consistent with the instructional design (e.g., network connection, tool capability to handle audience size, system check)</a:t>
            </a:r>
          </a:p>
        </p:txBody>
      </p:sp>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60025" y="5029200"/>
            <a:ext cx="1828800" cy="1828800"/>
          </a:xfrm>
          <a:prstGeom prst="rect">
            <a:avLst/>
          </a:prstGeom>
        </p:spPr>
      </p:pic>
    </p:spTree>
    <p:extLst>
      <p:ext uri="{BB962C8B-B14F-4D97-AF65-F5344CB8AC3E}">
        <p14:creationId xmlns:p14="http://schemas.microsoft.com/office/powerpoint/2010/main" val="4005791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What have we learned so far?</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idx="1"/>
          </p:nvPr>
        </p:nvSpPr>
        <p:spPr/>
        <p:txBody>
          <a:bodyPr>
            <a:normAutofit fontScale="92500" lnSpcReduction="10000"/>
          </a:bodyPr>
          <a:lstStyle/>
          <a:p>
            <a:r>
              <a:rPr lang="en-US" dirty="0"/>
              <a:t>Knowledge of:</a:t>
            </a:r>
          </a:p>
          <a:p>
            <a:pPr lvl="1"/>
            <a:r>
              <a:rPr lang="en-US" dirty="0"/>
              <a:t>Optimal organization of learner supplies, resources and materials (e.g., neatly organized and located at each learner’s seat or at a convenient central location).  </a:t>
            </a:r>
          </a:p>
          <a:p>
            <a:pPr lvl="2"/>
            <a:r>
              <a:rPr lang="en-US" dirty="0"/>
              <a:t>For Virtual Trainer, consolidate emails and files sent to participants</a:t>
            </a:r>
          </a:p>
          <a:p>
            <a:pPr lvl="1"/>
            <a:r>
              <a:rPr lang="en-US" dirty="0"/>
              <a:t>Appropriate equipment setup to ensure a safe learning environment (e.g., trip hazards removed, power cords hidden, learning aids correctly assembled)</a:t>
            </a:r>
          </a:p>
          <a:p>
            <a:pPr lvl="1"/>
            <a:r>
              <a:rPr lang="en-US" dirty="0"/>
              <a:t>Environmental options to maximize learner comfort and safety (e.g., ventilation, temperature, lighting, external noise and cleanliness)</a:t>
            </a:r>
          </a:p>
          <a:p>
            <a:pPr lvl="1"/>
            <a:r>
              <a:rPr lang="en-US" dirty="0"/>
              <a:t>Environmental requirements or problems that call for notification of appropriate personnel (e.g., safety issues or equipment failure)</a:t>
            </a:r>
          </a:p>
          <a:p>
            <a:pPr lvl="1"/>
            <a:r>
              <a:rPr lang="en-US" dirty="0"/>
              <a:t>Virtual environmental needs to maximize learner comfort and safety (e.g., distractions, popup windows, background noise, mute rules, quiet work zone use do not disturb sign)</a:t>
            </a:r>
          </a:p>
          <a:p>
            <a:pPr lvl="1"/>
            <a:r>
              <a:rPr lang="en-US" dirty="0"/>
              <a:t>Corrective actions that should be communicated to appropriate authorities (e.g., assessment of environmental problems that need to be corrected)</a:t>
            </a:r>
          </a:p>
        </p:txBody>
      </p:sp>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60025" y="5029200"/>
            <a:ext cx="1828800" cy="1828800"/>
          </a:xfrm>
          <a:prstGeom prst="rect">
            <a:avLst/>
          </a:prstGeom>
        </p:spPr>
      </p:pic>
    </p:spTree>
    <p:extLst>
      <p:ext uri="{BB962C8B-B14F-4D97-AF65-F5344CB8AC3E}">
        <p14:creationId xmlns:p14="http://schemas.microsoft.com/office/powerpoint/2010/main" val="21776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Speaking of Course Schedule…</a:t>
            </a:r>
          </a:p>
        </p:txBody>
      </p:sp>
      <p:graphicFrame>
        <p:nvGraphicFramePr>
          <p:cNvPr id="2" name="Content Placeholder 1">
            <a:extLst>
              <a:ext uri="{FF2B5EF4-FFF2-40B4-BE49-F238E27FC236}">
                <a16:creationId xmlns:a16="http://schemas.microsoft.com/office/drawing/2014/main" id="{1B158971-FFAF-40AA-B3A7-C8679DF3D0B8}"/>
              </a:ext>
            </a:extLst>
          </p:cNvPr>
          <p:cNvGraphicFramePr>
            <a:graphicFrameLocks noGrp="1"/>
          </p:cNvGraphicFramePr>
          <p:nvPr>
            <p:ph idx="1"/>
            <p:extLst>
              <p:ext uri="{D42A27DB-BD31-4B8C-83A1-F6EECF244321}">
                <p14:modId xmlns:p14="http://schemas.microsoft.com/office/powerpoint/2010/main" val="3468207464"/>
              </p:ext>
            </p:extLst>
          </p:nvPr>
        </p:nvGraphicFramePr>
        <p:xfrm>
          <a:off x="1522413" y="1905000"/>
          <a:ext cx="8000239" cy="4079240"/>
        </p:xfrm>
        <a:graphic>
          <a:graphicData uri="http://schemas.openxmlformats.org/drawingml/2006/table">
            <a:tbl>
              <a:tblPr firstRow="1" bandRow="1">
                <a:tableStyleId>{8EC20E35-A176-4012-BC5E-935CFFF8708E}</a:tableStyleId>
              </a:tblPr>
              <a:tblGrid>
                <a:gridCol w="1511173">
                  <a:extLst>
                    <a:ext uri="{9D8B030D-6E8A-4147-A177-3AD203B41FA5}">
                      <a16:colId xmlns:a16="http://schemas.microsoft.com/office/drawing/2014/main" val="4248351655"/>
                    </a:ext>
                  </a:extLst>
                </a:gridCol>
                <a:gridCol w="651193">
                  <a:extLst>
                    <a:ext uri="{9D8B030D-6E8A-4147-A177-3AD203B41FA5}">
                      <a16:colId xmlns:a16="http://schemas.microsoft.com/office/drawing/2014/main" val="343842750"/>
                    </a:ext>
                  </a:extLst>
                </a:gridCol>
                <a:gridCol w="1019493">
                  <a:extLst>
                    <a:ext uri="{9D8B030D-6E8A-4147-A177-3AD203B41FA5}">
                      <a16:colId xmlns:a16="http://schemas.microsoft.com/office/drawing/2014/main" val="790834910"/>
                    </a:ext>
                  </a:extLst>
                </a:gridCol>
                <a:gridCol w="4818380">
                  <a:extLst>
                    <a:ext uri="{9D8B030D-6E8A-4147-A177-3AD203B41FA5}">
                      <a16:colId xmlns:a16="http://schemas.microsoft.com/office/drawing/2014/main" val="676968238"/>
                    </a:ext>
                  </a:extLst>
                </a:gridCol>
              </a:tblGrid>
              <a:tr h="370840">
                <a:tc>
                  <a:txBody>
                    <a:bodyPr/>
                    <a:lstStyle/>
                    <a:p>
                      <a:r>
                        <a:rPr lang="en-US" dirty="0"/>
                        <a:t>Day/week</a:t>
                      </a:r>
                    </a:p>
                  </a:txBody>
                  <a:tcPr/>
                </a:tc>
                <a:tc>
                  <a:txBody>
                    <a:bodyPr/>
                    <a:lstStyle/>
                    <a:p>
                      <a:r>
                        <a:rPr lang="en-US" dirty="0"/>
                        <a:t>Part</a:t>
                      </a:r>
                    </a:p>
                  </a:txBody>
                  <a:tcPr/>
                </a:tc>
                <a:tc>
                  <a:txBody>
                    <a:bodyPr/>
                    <a:lstStyle/>
                    <a:p>
                      <a:r>
                        <a:rPr lang="en-US" dirty="0"/>
                        <a:t>Chapter</a:t>
                      </a:r>
                    </a:p>
                  </a:txBody>
                  <a:tcPr/>
                </a:tc>
                <a:tc>
                  <a:txBody>
                    <a:bodyPr/>
                    <a:lstStyle/>
                    <a:p>
                      <a:r>
                        <a:rPr lang="en-US" dirty="0"/>
                        <a:t>Domain</a:t>
                      </a:r>
                    </a:p>
                  </a:txBody>
                  <a:tcPr/>
                </a:tc>
                <a:extLst>
                  <a:ext uri="{0D108BD9-81ED-4DB2-BD59-A6C34878D82A}">
                    <a16:rowId xmlns:a16="http://schemas.microsoft.com/office/drawing/2014/main" val="1793994334"/>
                  </a:ext>
                </a:extLst>
              </a:tr>
              <a:tr h="370840">
                <a:tc>
                  <a:txBody>
                    <a:bodyPr/>
                    <a:lstStyle/>
                    <a:p>
                      <a:r>
                        <a:rPr lang="en-US" strike="sngStrike" dirty="0">
                          <a:solidFill>
                            <a:srgbClr val="FF0000"/>
                          </a:solidFill>
                        </a:rPr>
                        <a:t>Monday/1</a:t>
                      </a:r>
                    </a:p>
                  </a:txBody>
                  <a:tcPr/>
                </a:tc>
                <a:tc>
                  <a:txBody>
                    <a:bodyPr/>
                    <a:lstStyle/>
                    <a:p>
                      <a:r>
                        <a:rPr lang="en-US" strike="sngStrike" dirty="0">
                          <a:solidFill>
                            <a:srgbClr val="FF0000"/>
                          </a:solidFill>
                        </a:rPr>
                        <a:t>I, VI</a:t>
                      </a:r>
                    </a:p>
                  </a:txBody>
                  <a:tcPr/>
                </a:tc>
                <a:tc>
                  <a:txBody>
                    <a:bodyPr/>
                    <a:lstStyle/>
                    <a:p>
                      <a:r>
                        <a:rPr lang="en-US" strike="sngStrike" dirty="0">
                          <a:solidFill>
                            <a:srgbClr val="FF0000"/>
                          </a:solidFill>
                        </a:rPr>
                        <a:t>1, 2, A</a:t>
                      </a:r>
                    </a:p>
                  </a:txBody>
                  <a:tcPr/>
                </a:tc>
                <a:tc>
                  <a:txBody>
                    <a:bodyPr/>
                    <a:lstStyle/>
                    <a:p>
                      <a:r>
                        <a:rPr lang="en-US" strike="sngStrike" dirty="0">
                          <a:solidFill>
                            <a:srgbClr val="FF0000"/>
                          </a:solidFill>
                        </a:rPr>
                        <a:t>1.0 Planning Prior to the Course</a:t>
                      </a:r>
                    </a:p>
                  </a:txBody>
                  <a:tcPr/>
                </a:tc>
                <a:extLst>
                  <a:ext uri="{0D108BD9-81ED-4DB2-BD59-A6C34878D82A}">
                    <a16:rowId xmlns:a16="http://schemas.microsoft.com/office/drawing/2014/main" val="4183294811"/>
                  </a:ext>
                </a:extLst>
              </a:tr>
              <a:tr h="370840">
                <a:tc>
                  <a:txBody>
                    <a:bodyPr/>
                    <a:lstStyle/>
                    <a:p>
                      <a:r>
                        <a:rPr lang="en-US" dirty="0"/>
                        <a:t>Tuesday/1</a:t>
                      </a:r>
                    </a:p>
                  </a:txBody>
                  <a:tcPr/>
                </a:tc>
                <a:tc>
                  <a:txBody>
                    <a:bodyPr/>
                    <a:lstStyle/>
                    <a:p>
                      <a:r>
                        <a:rPr lang="en-US" dirty="0"/>
                        <a:t>I</a:t>
                      </a:r>
                    </a:p>
                  </a:txBody>
                  <a:tcPr/>
                </a:tc>
                <a:tc>
                  <a:txBody>
                    <a:bodyPr/>
                    <a:lstStyle/>
                    <a:p>
                      <a:r>
                        <a:rPr lang="en-US" dirty="0"/>
                        <a:t>3</a:t>
                      </a:r>
                    </a:p>
                  </a:txBody>
                  <a:tcPr/>
                </a:tc>
                <a:tc>
                  <a:txBody>
                    <a:bodyPr/>
                    <a:lstStyle/>
                    <a:p>
                      <a:r>
                        <a:rPr lang="en-US" dirty="0"/>
                        <a:t>1.0 Planning Prior to the Course</a:t>
                      </a:r>
                    </a:p>
                  </a:txBody>
                  <a:tcPr/>
                </a:tc>
                <a:extLst>
                  <a:ext uri="{0D108BD9-81ED-4DB2-BD59-A6C34878D82A}">
                    <a16:rowId xmlns:a16="http://schemas.microsoft.com/office/drawing/2014/main" val="4180239357"/>
                  </a:ext>
                </a:extLst>
              </a:tr>
              <a:tr h="370840">
                <a:tc>
                  <a:txBody>
                    <a:bodyPr/>
                    <a:lstStyle/>
                    <a:p>
                      <a:r>
                        <a:rPr lang="en-US" dirty="0"/>
                        <a:t>Wednesday/1</a:t>
                      </a:r>
                    </a:p>
                  </a:txBody>
                  <a:tcPr/>
                </a:tc>
                <a:tc>
                  <a:txBody>
                    <a:bodyPr/>
                    <a:lstStyle/>
                    <a:p>
                      <a:r>
                        <a:rPr lang="en-US" dirty="0"/>
                        <a:t>II</a:t>
                      </a:r>
                    </a:p>
                  </a:txBody>
                  <a:tcPr/>
                </a:tc>
                <a:tc>
                  <a:txBody>
                    <a:bodyPr/>
                    <a:lstStyle/>
                    <a:p>
                      <a:r>
                        <a:rPr lang="en-US" dirty="0"/>
                        <a:t>4</a:t>
                      </a:r>
                    </a:p>
                  </a:txBody>
                  <a:tcPr/>
                </a:tc>
                <a:tc>
                  <a:txBody>
                    <a:bodyPr/>
                    <a:lstStyle/>
                    <a:p>
                      <a:r>
                        <a:rPr lang="en-US" dirty="0"/>
                        <a:t>2.0 Methods and Media for Instructional Delivery</a:t>
                      </a:r>
                    </a:p>
                  </a:txBody>
                  <a:tcPr/>
                </a:tc>
                <a:extLst>
                  <a:ext uri="{0D108BD9-81ED-4DB2-BD59-A6C34878D82A}">
                    <a16:rowId xmlns:a16="http://schemas.microsoft.com/office/drawing/2014/main" val="1310085279"/>
                  </a:ext>
                </a:extLst>
              </a:tr>
              <a:tr h="370840">
                <a:tc>
                  <a:txBody>
                    <a:bodyPr/>
                    <a:lstStyle/>
                    <a:p>
                      <a:r>
                        <a:rPr lang="en-US" dirty="0"/>
                        <a:t>Thursday/1</a:t>
                      </a:r>
                    </a:p>
                  </a:txBody>
                  <a:tcPr/>
                </a:tc>
                <a:tc>
                  <a:txBody>
                    <a:bodyPr/>
                    <a:lstStyle/>
                    <a:p>
                      <a:r>
                        <a:rPr lang="en-US" dirty="0"/>
                        <a:t>II</a:t>
                      </a:r>
                    </a:p>
                  </a:txBody>
                  <a:tcPr/>
                </a:tc>
                <a:tc>
                  <a:txBody>
                    <a:bodyPr/>
                    <a:lstStyle/>
                    <a:p>
                      <a:r>
                        <a:rPr lang="en-US" dirty="0"/>
                        <a:t>5</a:t>
                      </a:r>
                    </a:p>
                  </a:txBody>
                  <a:tcPr/>
                </a:tc>
                <a:tc>
                  <a:txBody>
                    <a:bodyPr/>
                    <a:lstStyle/>
                    <a:p>
                      <a:r>
                        <a:rPr lang="en-US" dirty="0"/>
                        <a:t>2.0 Methods and Media for Instructional Delivery</a:t>
                      </a:r>
                    </a:p>
                  </a:txBody>
                  <a:tcPr/>
                </a:tc>
                <a:extLst>
                  <a:ext uri="{0D108BD9-81ED-4DB2-BD59-A6C34878D82A}">
                    <a16:rowId xmlns:a16="http://schemas.microsoft.com/office/drawing/2014/main" val="1908702227"/>
                  </a:ext>
                </a:extLst>
              </a:tr>
              <a:tr h="370840">
                <a:tc>
                  <a:txBody>
                    <a:bodyPr/>
                    <a:lstStyle/>
                    <a:p>
                      <a:r>
                        <a:rPr lang="en-US" dirty="0"/>
                        <a:t>Friday/1</a:t>
                      </a:r>
                    </a:p>
                  </a:txBody>
                  <a:tcPr/>
                </a:tc>
                <a:tc>
                  <a:txBody>
                    <a:bodyPr/>
                    <a:lstStyle/>
                    <a:p>
                      <a:r>
                        <a:rPr lang="en-US" dirty="0"/>
                        <a:t>III</a:t>
                      </a:r>
                    </a:p>
                  </a:txBody>
                  <a:tcPr/>
                </a:tc>
                <a:tc>
                  <a:txBody>
                    <a:bodyPr/>
                    <a:lstStyle/>
                    <a:p>
                      <a:r>
                        <a:rPr lang="en-US" dirty="0"/>
                        <a:t>6</a:t>
                      </a:r>
                    </a:p>
                  </a:txBody>
                  <a:tcPr/>
                </a:tc>
                <a:tc>
                  <a:txBody>
                    <a:bodyPr/>
                    <a:lstStyle/>
                    <a:p>
                      <a:r>
                        <a:rPr lang="en-US" dirty="0"/>
                        <a:t>3.0 Instructor Credibility and Communications</a:t>
                      </a:r>
                    </a:p>
                  </a:txBody>
                  <a:tcPr/>
                </a:tc>
                <a:extLst>
                  <a:ext uri="{0D108BD9-81ED-4DB2-BD59-A6C34878D82A}">
                    <a16:rowId xmlns:a16="http://schemas.microsoft.com/office/drawing/2014/main" val="1697693400"/>
                  </a:ext>
                </a:extLst>
              </a:tr>
              <a:tr h="370840">
                <a:tc>
                  <a:txBody>
                    <a:bodyPr/>
                    <a:lstStyle/>
                    <a:p>
                      <a:r>
                        <a:rPr lang="en-US" dirty="0"/>
                        <a:t>Monday/2</a:t>
                      </a:r>
                    </a:p>
                  </a:txBody>
                  <a:tcPr/>
                </a:tc>
                <a:tc>
                  <a:txBody>
                    <a:bodyPr/>
                    <a:lstStyle/>
                    <a:p>
                      <a:r>
                        <a:rPr lang="en-US" dirty="0"/>
                        <a:t>III</a:t>
                      </a:r>
                    </a:p>
                  </a:txBody>
                  <a:tcPr/>
                </a:tc>
                <a:tc>
                  <a:txBody>
                    <a:bodyPr/>
                    <a:lstStyle/>
                    <a:p>
                      <a:r>
                        <a:rPr lang="en-US" dirty="0"/>
                        <a:t>7</a:t>
                      </a:r>
                    </a:p>
                  </a:txBody>
                  <a:tcPr/>
                </a:tc>
                <a:tc>
                  <a:txBody>
                    <a:bodyPr/>
                    <a:lstStyle/>
                    <a:p>
                      <a:r>
                        <a:rPr lang="en-US" dirty="0"/>
                        <a:t>3.0 Instructor Credibility and Communications</a:t>
                      </a:r>
                    </a:p>
                  </a:txBody>
                  <a:tcPr/>
                </a:tc>
                <a:extLst>
                  <a:ext uri="{0D108BD9-81ED-4DB2-BD59-A6C34878D82A}">
                    <a16:rowId xmlns:a16="http://schemas.microsoft.com/office/drawing/2014/main" val="1783089646"/>
                  </a:ext>
                </a:extLst>
              </a:tr>
              <a:tr h="370840">
                <a:tc>
                  <a:txBody>
                    <a:bodyPr/>
                    <a:lstStyle/>
                    <a:p>
                      <a:r>
                        <a:rPr lang="en-US" dirty="0"/>
                        <a:t>Tuesday/2</a:t>
                      </a:r>
                    </a:p>
                  </a:txBody>
                  <a:tcPr/>
                </a:tc>
                <a:tc>
                  <a:txBody>
                    <a:bodyPr/>
                    <a:lstStyle/>
                    <a:p>
                      <a:r>
                        <a:rPr lang="en-US" dirty="0"/>
                        <a:t>IV</a:t>
                      </a:r>
                    </a:p>
                  </a:txBody>
                  <a:tcPr/>
                </a:tc>
                <a:tc>
                  <a:txBody>
                    <a:bodyPr/>
                    <a:lstStyle/>
                    <a:p>
                      <a:r>
                        <a:rPr lang="en-US" dirty="0"/>
                        <a:t>8</a:t>
                      </a:r>
                    </a:p>
                  </a:txBody>
                  <a:tcPr/>
                </a:tc>
                <a:tc>
                  <a:txBody>
                    <a:bodyPr/>
                    <a:lstStyle/>
                    <a:p>
                      <a:r>
                        <a:rPr lang="en-US" dirty="0"/>
                        <a:t>4.0 Group Facilitation</a:t>
                      </a:r>
                    </a:p>
                  </a:txBody>
                  <a:tcPr/>
                </a:tc>
                <a:extLst>
                  <a:ext uri="{0D108BD9-81ED-4DB2-BD59-A6C34878D82A}">
                    <a16:rowId xmlns:a16="http://schemas.microsoft.com/office/drawing/2014/main" val="2692510091"/>
                  </a:ext>
                </a:extLst>
              </a:tr>
              <a:tr h="370840">
                <a:tc>
                  <a:txBody>
                    <a:bodyPr/>
                    <a:lstStyle/>
                    <a:p>
                      <a:r>
                        <a:rPr lang="en-US" dirty="0"/>
                        <a:t>Wednesday/2</a:t>
                      </a:r>
                    </a:p>
                  </a:txBody>
                  <a:tcPr/>
                </a:tc>
                <a:tc>
                  <a:txBody>
                    <a:bodyPr/>
                    <a:lstStyle/>
                    <a:p>
                      <a:r>
                        <a:rPr lang="en-US" dirty="0"/>
                        <a:t>IV</a:t>
                      </a:r>
                    </a:p>
                  </a:txBody>
                  <a:tcPr/>
                </a:tc>
                <a:tc>
                  <a:txBody>
                    <a:bodyPr/>
                    <a:lstStyle/>
                    <a:p>
                      <a:r>
                        <a:rPr lang="en-US" dirty="0"/>
                        <a:t>9</a:t>
                      </a:r>
                    </a:p>
                  </a:txBody>
                  <a:tcPr/>
                </a:tc>
                <a:tc>
                  <a:txBody>
                    <a:bodyPr/>
                    <a:lstStyle/>
                    <a:p>
                      <a:r>
                        <a:rPr lang="en-US" dirty="0"/>
                        <a:t>4.0 Group Facilitation</a:t>
                      </a:r>
                    </a:p>
                  </a:txBody>
                  <a:tcPr/>
                </a:tc>
                <a:extLst>
                  <a:ext uri="{0D108BD9-81ED-4DB2-BD59-A6C34878D82A}">
                    <a16:rowId xmlns:a16="http://schemas.microsoft.com/office/drawing/2014/main" val="710306821"/>
                  </a:ext>
                </a:extLst>
              </a:tr>
              <a:tr h="370840">
                <a:tc>
                  <a:txBody>
                    <a:bodyPr/>
                    <a:lstStyle/>
                    <a:p>
                      <a:r>
                        <a:rPr lang="en-US" dirty="0"/>
                        <a:t>Thursday/2</a:t>
                      </a:r>
                    </a:p>
                  </a:txBody>
                  <a:tcPr/>
                </a:tc>
                <a:tc>
                  <a:txBody>
                    <a:bodyPr/>
                    <a:lstStyle/>
                    <a:p>
                      <a:r>
                        <a:rPr lang="en-US" dirty="0"/>
                        <a:t>IV</a:t>
                      </a:r>
                    </a:p>
                  </a:txBody>
                  <a:tcPr/>
                </a:tc>
                <a:tc>
                  <a:txBody>
                    <a:bodyPr/>
                    <a:lstStyle/>
                    <a:p>
                      <a:r>
                        <a:rPr lang="en-US" dirty="0"/>
                        <a:t>10</a:t>
                      </a:r>
                    </a:p>
                  </a:txBody>
                  <a:tcPr/>
                </a:tc>
                <a:tc>
                  <a:txBody>
                    <a:bodyPr/>
                    <a:lstStyle/>
                    <a:p>
                      <a:r>
                        <a:rPr lang="en-US" dirty="0"/>
                        <a:t>4.0 Group Facilitation</a:t>
                      </a:r>
                    </a:p>
                  </a:txBody>
                  <a:tcPr/>
                </a:tc>
                <a:extLst>
                  <a:ext uri="{0D108BD9-81ED-4DB2-BD59-A6C34878D82A}">
                    <a16:rowId xmlns:a16="http://schemas.microsoft.com/office/drawing/2014/main" val="3182258830"/>
                  </a:ext>
                </a:extLst>
              </a:tr>
              <a:tr h="370840">
                <a:tc>
                  <a:txBody>
                    <a:bodyPr/>
                    <a:lstStyle/>
                    <a:p>
                      <a:r>
                        <a:rPr lang="en-US" dirty="0"/>
                        <a:t>Friday/2</a:t>
                      </a:r>
                    </a:p>
                  </a:txBody>
                  <a:tcPr/>
                </a:tc>
                <a:tc>
                  <a:txBody>
                    <a:bodyPr/>
                    <a:lstStyle/>
                    <a:p>
                      <a:r>
                        <a:rPr lang="en-US" dirty="0"/>
                        <a:t>V</a:t>
                      </a:r>
                    </a:p>
                  </a:txBody>
                  <a:tcPr/>
                </a:tc>
                <a:tc>
                  <a:txBody>
                    <a:bodyPr/>
                    <a:lstStyle/>
                    <a:p>
                      <a:r>
                        <a:rPr lang="en-US" dirty="0"/>
                        <a:t>11, 12</a:t>
                      </a:r>
                    </a:p>
                  </a:txBody>
                  <a:tcPr/>
                </a:tc>
                <a:tc>
                  <a:txBody>
                    <a:bodyPr/>
                    <a:lstStyle/>
                    <a:p>
                      <a:r>
                        <a:rPr lang="en-US" dirty="0"/>
                        <a:t>5.0 Evaluate the Training Event</a:t>
                      </a:r>
                    </a:p>
                  </a:txBody>
                  <a:tcPr/>
                </a:tc>
                <a:extLst>
                  <a:ext uri="{0D108BD9-81ED-4DB2-BD59-A6C34878D82A}">
                    <a16:rowId xmlns:a16="http://schemas.microsoft.com/office/drawing/2014/main" val="862868751"/>
                  </a:ext>
                </a:extLst>
              </a:tr>
            </a:tbl>
          </a:graphicData>
        </a:graphic>
      </p:graphicFrame>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60025" y="5029200"/>
            <a:ext cx="1828800" cy="1828800"/>
          </a:xfrm>
          <a:prstGeom prst="rect">
            <a:avLst/>
          </a:prstGeom>
        </p:spPr>
      </p:pic>
    </p:spTree>
    <p:extLst>
      <p:ext uri="{BB962C8B-B14F-4D97-AF65-F5344CB8AC3E}">
        <p14:creationId xmlns:p14="http://schemas.microsoft.com/office/powerpoint/2010/main" val="2806314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What have we learned so far?</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idx="1"/>
          </p:nvPr>
        </p:nvSpPr>
        <p:spPr/>
        <p:txBody>
          <a:bodyPr>
            <a:normAutofit fontScale="92500" lnSpcReduction="20000"/>
          </a:bodyPr>
          <a:lstStyle/>
          <a:p>
            <a:r>
              <a:rPr lang="en-US" dirty="0"/>
              <a:t>Skills to:</a:t>
            </a:r>
          </a:p>
          <a:p>
            <a:pPr lvl="1"/>
            <a:r>
              <a:rPr lang="en-US" dirty="0"/>
              <a:t>Review pre-course communications with learners (e.g., course announcement, confirmation,  description or agenda and prerequisites and pre-course assignments)</a:t>
            </a:r>
          </a:p>
          <a:p>
            <a:pPr lvl="1"/>
            <a:r>
              <a:rPr lang="en-US" dirty="0"/>
              <a:t>Alter recommended physical or virtual classroom set-up according to specific learner and organizational needs</a:t>
            </a:r>
          </a:p>
          <a:p>
            <a:pPr lvl="1"/>
            <a:r>
              <a:rPr lang="en-US" dirty="0"/>
              <a:t>Confirm timings and logistics for course (e.g., scheduled breaks, meal arrangements, labs, activities outside of classroom, time zones for virtual training, materials receipt)</a:t>
            </a:r>
          </a:p>
          <a:p>
            <a:pPr lvl="1"/>
            <a:r>
              <a:rPr lang="en-US" dirty="0"/>
              <a:t>Ensure that learning-related tools and equipment required for hands-on practice are properly set up and working, and verify that all learner exercises can be completed as intended</a:t>
            </a:r>
          </a:p>
          <a:p>
            <a:pPr lvl="1"/>
            <a:r>
              <a:rPr lang="en-US" dirty="0"/>
              <a:t>Establish a safe learning environment including identification of emergency evacuation procedures</a:t>
            </a:r>
          </a:p>
          <a:p>
            <a:pPr lvl="1"/>
            <a:r>
              <a:rPr lang="en-US" dirty="0"/>
              <a:t>Confirm with learners that the physical and virtual learning environments are comfortable (e.g., lighting, sound, conference call or VoIP audio, online tool is functioning well)</a:t>
            </a:r>
          </a:p>
          <a:p>
            <a:pPr lvl="1"/>
            <a:r>
              <a:rPr lang="en-US" dirty="0"/>
              <a:t>Prepare contingency plans for unique class events (e.g., fire drill in classroom, loss of connection, some users not able to view materials)</a:t>
            </a:r>
          </a:p>
        </p:txBody>
      </p:sp>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60025" y="5029200"/>
            <a:ext cx="1828800" cy="1828800"/>
          </a:xfrm>
          <a:prstGeom prst="rect">
            <a:avLst/>
          </a:prstGeom>
        </p:spPr>
      </p:pic>
    </p:spTree>
    <p:extLst>
      <p:ext uri="{BB962C8B-B14F-4D97-AF65-F5344CB8AC3E}">
        <p14:creationId xmlns:p14="http://schemas.microsoft.com/office/powerpoint/2010/main" val="4256984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Reading Assignment</a:t>
            </a:r>
          </a:p>
        </p:txBody>
      </p:sp>
      <p:pic>
        <p:nvPicPr>
          <p:cNvPr id="4" name="Content Placeholder 3">
            <a:extLst>
              <a:ext uri="{FF2B5EF4-FFF2-40B4-BE49-F238E27FC236}">
                <a16:creationId xmlns:a16="http://schemas.microsoft.com/office/drawing/2014/main" id="{6895CADA-1BE4-4699-84B1-6D8A34B4F9DF}"/>
              </a:ext>
            </a:extLst>
          </p:cNvPr>
          <p:cNvPicPr>
            <a:picLocks noGrp="1" noChangeAspect="1"/>
          </p:cNvPicPr>
          <p:nvPr>
            <p:ph sz="half" idx="1"/>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1522413" y="2579298"/>
            <a:ext cx="4419600" cy="2918603"/>
          </a:xfrm>
        </p:spPr>
      </p:pic>
      <p:sp>
        <p:nvSpPr>
          <p:cNvPr id="2" name="Content Placeholder 1">
            <a:extLst>
              <a:ext uri="{FF2B5EF4-FFF2-40B4-BE49-F238E27FC236}">
                <a16:creationId xmlns:a16="http://schemas.microsoft.com/office/drawing/2014/main" id="{729DD491-49A7-42DB-8667-63515F814B9D}"/>
              </a:ext>
            </a:extLst>
          </p:cNvPr>
          <p:cNvSpPr>
            <a:spLocks noGrp="1"/>
          </p:cNvSpPr>
          <p:nvPr>
            <p:ph sz="half" idx="2"/>
          </p:nvPr>
        </p:nvSpPr>
        <p:spPr/>
        <p:txBody>
          <a:bodyPr>
            <a:normAutofit/>
          </a:bodyPr>
          <a:lstStyle/>
          <a:p>
            <a:r>
              <a:rPr lang="en-US" sz="2800" dirty="0"/>
              <a:t>Textbook</a:t>
            </a:r>
          </a:p>
          <a:p>
            <a:pPr lvl="1"/>
            <a:r>
              <a:rPr lang="en-US" sz="2400" dirty="0"/>
              <a:t>Ch. 4</a:t>
            </a:r>
          </a:p>
          <a:p>
            <a:r>
              <a:rPr lang="en-US" sz="2800" dirty="0"/>
              <a:t>CompTIA CTT+ Classroom Trainer submission form</a:t>
            </a:r>
          </a:p>
          <a:p>
            <a:pPr lvl="1"/>
            <a:r>
              <a:rPr lang="en-US" sz="2400" dirty="0">
                <a:hlinkClick r:id="rId4"/>
              </a:rPr>
              <a:t>http://certification.comptia.org/docs/default-source/downloadablefiles/01981-ctt-ct-tk0-202-forms.docx?sfvrsn=2</a:t>
            </a:r>
            <a:endParaRPr lang="en-US" sz="2400" dirty="0"/>
          </a:p>
        </p:txBody>
      </p:sp>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360025" y="5029200"/>
            <a:ext cx="1828800" cy="1828800"/>
          </a:xfrm>
          <a:prstGeom prst="rect">
            <a:avLst/>
          </a:prstGeom>
        </p:spPr>
      </p:pic>
      <p:sp>
        <p:nvSpPr>
          <p:cNvPr id="9" name="TextBox 8">
            <a:extLst>
              <a:ext uri="{FF2B5EF4-FFF2-40B4-BE49-F238E27FC236}">
                <a16:creationId xmlns:a16="http://schemas.microsoft.com/office/drawing/2014/main" id="{48BA95C6-3D4E-43CA-A658-204EA03369D0}"/>
              </a:ext>
            </a:extLst>
          </p:cNvPr>
          <p:cNvSpPr txBox="1"/>
          <p:nvPr/>
        </p:nvSpPr>
        <p:spPr>
          <a:xfrm>
            <a:off x="1522413" y="5497901"/>
            <a:ext cx="4419600" cy="230832"/>
          </a:xfrm>
          <a:prstGeom prst="rect">
            <a:avLst/>
          </a:prstGeom>
          <a:noFill/>
        </p:spPr>
        <p:txBody>
          <a:bodyPr wrap="square" rtlCol="0">
            <a:spAutoFit/>
          </a:bodyPr>
          <a:lstStyle/>
          <a:p>
            <a:r>
              <a:rPr lang="en-US" sz="900">
                <a:hlinkClick r:id="rId3" tooltip="http://madhawaweblog.blogspot.com/2015/09/book-fair-2015.html"/>
              </a:rPr>
              <a:t>This Photo</a:t>
            </a:r>
            <a:r>
              <a:rPr lang="en-US" sz="900"/>
              <a:t> by Unknown Author is licensed under </a:t>
            </a:r>
            <a:r>
              <a:rPr lang="en-US" sz="900">
                <a:hlinkClick r:id="rId7" tooltip="https://creativecommons.org/licenses/by-nc-sa/3.0/"/>
              </a:rPr>
              <a:t>CC BY-SA-NC</a:t>
            </a:r>
            <a:endParaRPr lang="en-US" sz="900"/>
          </a:p>
        </p:txBody>
      </p:sp>
    </p:spTree>
    <p:extLst>
      <p:ext uri="{BB962C8B-B14F-4D97-AF65-F5344CB8AC3E}">
        <p14:creationId xmlns:p14="http://schemas.microsoft.com/office/powerpoint/2010/main" val="3999448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Very important links</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idx="1"/>
          </p:nvPr>
        </p:nvSpPr>
        <p:spPr/>
        <p:txBody>
          <a:bodyPr>
            <a:normAutofit fontScale="85000" lnSpcReduction="10000"/>
          </a:bodyPr>
          <a:lstStyle/>
          <a:p>
            <a:r>
              <a:rPr lang="en-US" dirty="0"/>
              <a:t>CompTIA CTT+ website</a:t>
            </a:r>
          </a:p>
          <a:p>
            <a:pPr lvl="1"/>
            <a:r>
              <a:rPr lang="en-US" dirty="0">
                <a:hlinkClick r:id="rId2"/>
              </a:rPr>
              <a:t>https://certification.comptia.org/certifications/ctt</a:t>
            </a:r>
            <a:endParaRPr lang="en-US" dirty="0"/>
          </a:p>
          <a:p>
            <a:r>
              <a:rPr lang="en-US" dirty="0"/>
              <a:t>CompTIA CTT+ TK0-201 exam objectives</a:t>
            </a:r>
          </a:p>
          <a:p>
            <a:pPr lvl="1"/>
            <a:r>
              <a:rPr lang="en-US" dirty="0">
                <a:hlinkClick r:id="rId3"/>
              </a:rPr>
              <a:t>https://certification.comptia.org/docs/default-source/exam-objectives/cttplus_objectives.pdf</a:t>
            </a:r>
            <a:endParaRPr lang="en-US" dirty="0"/>
          </a:p>
          <a:p>
            <a:r>
              <a:rPr lang="en-US" dirty="0"/>
              <a:t>CompTIA CTT+ Program Overview</a:t>
            </a:r>
          </a:p>
          <a:p>
            <a:pPr lvl="1"/>
            <a:r>
              <a:rPr lang="en-US" dirty="0">
                <a:hlinkClick r:id="rId4"/>
              </a:rPr>
              <a:t>https://certification.comptia.org/docs/default-source/downloadablefiles/01981-product-pages-ctt-page-table-online.pdf</a:t>
            </a:r>
            <a:endParaRPr lang="en-US" dirty="0"/>
          </a:p>
          <a:p>
            <a:r>
              <a:rPr lang="en-US" dirty="0"/>
              <a:t>How to Prepare</a:t>
            </a:r>
          </a:p>
          <a:p>
            <a:pPr lvl="1"/>
            <a:r>
              <a:rPr lang="en-US" dirty="0"/>
              <a:t>CompTIA CTT+ Classroom Trainer</a:t>
            </a:r>
          </a:p>
          <a:p>
            <a:pPr lvl="2"/>
            <a:r>
              <a:rPr lang="en-US" dirty="0">
                <a:hlinkClick r:id="rId5"/>
              </a:rPr>
              <a:t>https://certification.comptia.org/docs/default-source/downloadablefiles/01981-ctt-classroom-trainer-howtoprepare-2015-online.pdf</a:t>
            </a:r>
            <a:endParaRPr lang="en-US" dirty="0"/>
          </a:p>
          <a:p>
            <a:pPr lvl="1"/>
            <a:r>
              <a:rPr lang="en-US" dirty="0"/>
              <a:t>CompTIA CTT+ Virtual Classroom Trainer</a:t>
            </a:r>
          </a:p>
          <a:p>
            <a:pPr lvl="2"/>
            <a:r>
              <a:rPr lang="en-US" dirty="0">
                <a:hlinkClick r:id="rId6"/>
              </a:rPr>
              <a:t>https://certification.comptia.org/docs/default-source/downloadablefiles/01981-virtual-ctt-classroom-trainer-howtoprepare-2015-online.pdf</a:t>
            </a:r>
            <a:endParaRPr lang="en-US" dirty="0"/>
          </a:p>
          <a:p>
            <a:pPr lvl="2"/>
            <a:endParaRPr lang="en-US" dirty="0"/>
          </a:p>
        </p:txBody>
      </p:sp>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360025" y="5029200"/>
            <a:ext cx="1828800" cy="1828800"/>
          </a:xfrm>
          <a:prstGeom prst="rect">
            <a:avLst/>
          </a:prstGeom>
        </p:spPr>
      </p:pic>
    </p:spTree>
    <p:extLst>
      <p:ext uri="{BB962C8B-B14F-4D97-AF65-F5344CB8AC3E}">
        <p14:creationId xmlns:p14="http://schemas.microsoft.com/office/powerpoint/2010/main" val="2831918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Domain 1.0</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idx="1"/>
          </p:nvPr>
        </p:nvSpPr>
        <p:spPr/>
        <p:txBody>
          <a:bodyPr/>
          <a:lstStyle/>
          <a:p>
            <a:r>
              <a:rPr lang="en-US" dirty="0"/>
              <a:t>1.0 Planning Prior to the Course</a:t>
            </a:r>
          </a:p>
          <a:p>
            <a:pPr lvl="1"/>
            <a:r>
              <a:rPr lang="en-US" strike="sngStrike" dirty="0">
                <a:solidFill>
                  <a:srgbClr val="FF0000"/>
                </a:solidFill>
              </a:rPr>
              <a:t>1A Review learning objectives and match them to learner and organizational needs.</a:t>
            </a:r>
          </a:p>
          <a:p>
            <a:pPr lvl="1"/>
            <a:r>
              <a:rPr lang="en-US" dirty="0"/>
              <a:t>1B Create an environment conducive to learning.</a:t>
            </a:r>
          </a:p>
          <a:p>
            <a:pPr lvl="2"/>
            <a:r>
              <a:rPr lang="en-US" dirty="0"/>
              <a:t>Today</a:t>
            </a:r>
          </a:p>
          <a:p>
            <a:endParaRPr lang="en-US" dirty="0"/>
          </a:p>
        </p:txBody>
      </p:sp>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60025" y="5029200"/>
            <a:ext cx="1828800" cy="1828800"/>
          </a:xfrm>
          <a:prstGeom prst="rect">
            <a:avLst/>
          </a:prstGeom>
        </p:spPr>
      </p:pic>
    </p:spTree>
    <p:extLst>
      <p:ext uri="{BB962C8B-B14F-4D97-AF65-F5344CB8AC3E}">
        <p14:creationId xmlns:p14="http://schemas.microsoft.com/office/powerpoint/2010/main" val="1203507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Planning Prior to the Course</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idx="1"/>
          </p:nvPr>
        </p:nvSpPr>
        <p:spPr/>
        <p:txBody>
          <a:bodyPr/>
          <a:lstStyle/>
          <a:p>
            <a:r>
              <a:rPr lang="en-US" dirty="0"/>
              <a:t>Create an environment conducive to learning</a:t>
            </a:r>
          </a:p>
          <a:p>
            <a:pPr lvl="1"/>
            <a:r>
              <a:rPr lang="en-US" dirty="0"/>
              <a:t>How do we prepare the physical space?</a:t>
            </a:r>
          </a:p>
          <a:p>
            <a:pPr lvl="1"/>
            <a:r>
              <a:rPr lang="en-US" dirty="0"/>
              <a:t>What course logistics are involved?</a:t>
            </a:r>
          </a:p>
        </p:txBody>
      </p:sp>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60025" y="5029200"/>
            <a:ext cx="1828800" cy="1828800"/>
          </a:xfrm>
          <a:prstGeom prst="rect">
            <a:avLst/>
          </a:prstGeom>
        </p:spPr>
      </p:pic>
    </p:spTree>
    <p:extLst>
      <p:ext uri="{BB962C8B-B14F-4D97-AF65-F5344CB8AC3E}">
        <p14:creationId xmlns:p14="http://schemas.microsoft.com/office/powerpoint/2010/main" val="926841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Planning Prior to the Course</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idx="1"/>
          </p:nvPr>
        </p:nvSpPr>
        <p:spPr/>
        <p:txBody>
          <a:bodyPr>
            <a:normAutofit/>
          </a:bodyPr>
          <a:lstStyle/>
          <a:p>
            <a:r>
              <a:rPr lang="en-US" dirty="0"/>
              <a:t>Knowledge of logistical needs before the instructional session </a:t>
            </a:r>
          </a:p>
          <a:p>
            <a:pPr lvl="1"/>
            <a:r>
              <a:rPr lang="en-US" dirty="0"/>
              <a:t>Dates of the offering</a:t>
            </a:r>
          </a:p>
          <a:p>
            <a:pPr lvl="1"/>
            <a:r>
              <a:rPr lang="en-US" dirty="0"/>
              <a:t>How materials will be provided</a:t>
            </a:r>
          </a:p>
          <a:p>
            <a:pPr lvl="2"/>
            <a:r>
              <a:rPr lang="en-US" dirty="0"/>
              <a:t>Ship to learner or site?</a:t>
            </a:r>
          </a:p>
          <a:p>
            <a:pPr lvl="2"/>
            <a:r>
              <a:rPr lang="en-US" dirty="0"/>
              <a:t>Send instructions and link to download?</a:t>
            </a:r>
          </a:p>
          <a:p>
            <a:pPr lvl="1"/>
            <a:r>
              <a:rPr lang="en-US" dirty="0"/>
              <a:t>Space arrangements</a:t>
            </a:r>
          </a:p>
          <a:p>
            <a:pPr lvl="1"/>
            <a:r>
              <a:rPr lang="en-US" dirty="0"/>
              <a:t>Adequacy of the facility, equipment, materials</a:t>
            </a:r>
          </a:p>
          <a:p>
            <a:pPr lvl="1"/>
            <a:r>
              <a:rPr lang="en-US" dirty="0"/>
              <a:t>Learner registrations, pre-course assignments</a:t>
            </a:r>
          </a:p>
          <a:p>
            <a:pPr marL="274320" lvl="1" indent="0">
              <a:buNone/>
            </a:pPr>
            <a:r>
              <a:rPr lang="en-US" dirty="0"/>
              <a:t>(For Virtual Trainer, this would include creating a session room, sending login instructions to users, setting user privileges, loading and testing session materials and testing all equipment)</a:t>
            </a:r>
          </a:p>
        </p:txBody>
      </p:sp>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60025" y="5029200"/>
            <a:ext cx="1828800" cy="1828800"/>
          </a:xfrm>
          <a:prstGeom prst="rect">
            <a:avLst/>
          </a:prstGeom>
        </p:spPr>
      </p:pic>
    </p:spTree>
    <p:extLst>
      <p:ext uri="{BB962C8B-B14F-4D97-AF65-F5344CB8AC3E}">
        <p14:creationId xmlns:p14="http://schemas.microsoft.com/office/powerpoint/2010/main" val="1284869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Planning Prior to the Course</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idx="1"/>
          </p:nvPr>
        </p:nvSpPr>
        <p:spPr/>
        <p:txBody>
          <a:bodyPr>
            <a:normAutofit/>
          </a:bodyPr>
          <a:lstStyle/>
          <a:p>
            <a:r>
              <a:rPr lang="en-US" dirty="0"/>
              <a:t>Knowledge of logistical needs after the instructional session</a:t>
            </a:r>
          </a:p>
          <a:p>
            <a:pPr lvl="1"/>
            <a:r>
              <a:rPr lang="en-US" dirty="0"/>
              <a:t>Equipment and materials are </a:t>
            </a:r>
          </a:p>
          <a:p>
            <a:pPr lvl="2"/>
            <a:r>
              <a:rPr lang="en-US" dirty="0"/>
              <a:t>Returned?</a:t>
            </a:r>
          </a:p>
          <a:p>
            <a:pPr lvl="2"/>
            <a:r>
              <a:rPr lang="en-US" dirty="0"/>
              <a:t>Discarded?</a:t>
            </a:r>
          </a:p>
          <a:p>
            <a:pPr lvl="2"/>
            <a:r>
              <a:rPr lang="en-US" dirty="0"/>
              <a:t>Made available for their next use?</a:t>
            </a:r>
          </a:p>
          <a:p>
            <a:pPr lvl="1"/>
            <a:r>
              <a:rPr lang="en-US" dirty="0"/>
              <a:t>Facilities are left in acceptable condition</a:t>
            </a:r>
          </a:p>
          <a:p>
            <a:pPr lvl="1"/>
            <a:r>
              <a:rPr lang="en-US" dirty="0"/>
              <a:t>Problems with facility, equipment, furniture, materials are communicated to appropriate authorities</a:t>
            </a:r>
          </a:p>
          <a:p>
            <a:pPr marL="274320" lvl="1" indent="0">
              <a:buNone/>
            </a:pPr>
            <a:r>
              <a:rPr lang="en-US" dirty="0"/>
              <a:t>(For Virtual Trainer, this includes stopping recording, saving files, closing session rooms, running attendance reports, updating learner status, document session and follow up on technical problems)</a:t>
            </a:r>
          </a:p>
        </p:txBody>
      </p:sp>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60025" y="5029200"/>
            <a:ext cx="1828800" cy="1828800"/>
          </a:xfrm>
          <a:prstGeom prst="rect">
            <a:avLst/>
          </a:prstGeom>
        </p:spPr>
      </p:pic>
    </p:spTree>
    <p:extLst>
      <p:ext uri="{BB962C8B-B14F-4D97-AF65-F5344CB8AC3E}">
        <p14:creationId xmlns:p14="http://schemas.microsoft.com/office/powerpoint/2010/main" val="1685329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Planning Prior to the Course</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sz="half" idx="1"/>
          </p:nvPr>
        </p:nvSpPr>
        <p:spPr/>
        <p:txBody>
          <a:bodyPr>
            <a:normAutofit/>
          </a:bodyPr>
          <a:lstStyle/>
          <a:p>
            <a:r>
              <a:rPr lang="en-US" dirty="0"/>
              <a:t>Knowledge of optimal arrangement of seating and equipment</a:t>
            </a:r>
          </a:p>
          <a:p>
            <a:pPr lvl="1"/>
            <a:r>
              <a:rPr lang="en-US" dirty="0"/>
              <a:t>Establish comfortable learning environment as required by course design, content and learners</a:t>
            </a:r>
          </a:p>
          <a:p>
            <a:pPr lvl="1"/>
            <a:r>
              <a:rPr lang="en-US" dirty="0"/>
              <a:t>What are some of our concerns here?</a:t>
            </a:r>
          </a:p>
        </p:txBody>
      </p:sp>
      <p:pic>
        <p:nvPicPr>
          <p:cNvPr id="4" name="Content Placeholder 3">
            <a:extLst>
              <a:ext uri="{FF2B5EF4-FFF2-40B4-BE49-F238E27FC236}">
                <a16:creationId xmlns:a16="http://schemas.microsoft.com/office/drawing/2014/main" id="{7769A8C6-577B-492B-B8D6-1E97066962C4}"/>
              </a:ext>
            </a:extLst>
          </p:cNvPr>
          <p:cNvPicPr>
            <a:picLocks noGrp="1" noChangeAspect="1"/>
          </p:cNvPicPr>
          <p:nvPr>
            <p:ph sz="half" idx="2"/>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246814" y="1905000"/>
            <a:ext cx="4324350" cy="2438400"/>
          </a:xfrm>
        </p:spPr>
      </p:pic>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360025" y="5029200"/>
            <a:ext cx="1828800" cy="1828800"/>
          </a:xfrm>
          <a:prstGeom prst="rect">
            <a:avLst/>
          </a:prstGeom>
        </p:spPr>
      </p:pic>
      <p:sp>
        <p:nvSpPr>
          <p:cNvPr id="9" name="TextBox 8">
            <a:extLst>
              <a:ext uri="{FF2B5EF4-FFF2-40B4-BE49-F238E27FC236}">
                <a16:creationId xmlns:a16="http://schemas.microsoft.com/office/drawing/2014/main" id="{97F3ED8E-7314-4EA1-8434-077AABB58B4F}"/>
              </a:ext>
            </a:extLst>
          </p:cNvPr>
          <p:cNvSpPr txBox="1"/>
          <p:nvPr/>
        </p:nvSpPr>
        <p:spPr>
          <a:xfrm>
            <a:off x="6246814" y="4343400"/>
            <a:ext cx="4324350" cy="230832"/>
          </a:xfrm>
          <a:prstGeom prst="rect">
            <a:avLst/>
          </a:prstGeom>
          <a:noFill/>
        </p:spPr>
        <p:txBody>
          <a:bodyPr wrap="square" rtlCol="0">
            <a:spAutoFit/>
          </a:bodyPr>
          <a:lstStyle/>
          <a:p>
            <a:r>
              <a:rPr lang="en-US" sz="900">
                <a:hlinkClick r:id="rId3" tooltip="http://germansektor.blogspot.com/2014/10/group-seating.html"/>
              </a:rPr>
              <a:t>This Photo</a:t>
            </a:r>
            <a:r>
              <a:rPr lang="en-US" sz="900"/>
              <a:t> by Unknown Author is licensed under </a:t>
            </a:r>
            <a:r>
              <a:rPr lang="en-US" sz="900">
                <a:hlinkClick r:id="rId6" tooltip="https://creativecommons.org/licenses/by/3.0/"/>
              </a:rPr>
              <a:t>CC BY</a:t>
            </a:r>
            <a:endParaRPr lang="en-US" sz="900"/>
          </a:p>
        </p:txBody>
      </p:sp>
    </p:spTree>
    <p:extLst>
      <p:ext uri="{BB962C8B-B14F-4D97-AF65-F5344CB8AC3E}">
        <p14:creationId xmlns:p14="http://schemas.microsoft.com/office/powerpoint/2010/main" val="3272398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326AF84-9880-4BF9-845C-EC699C32D1F4}"/>
              </a:ext>
            </a:extLst>
          </p:cNvPr>
          <p:cNvSpPr>
            <a:spLocks noGrp="1"/>
          </p:cNvSpPr>
          <p:nvPr>
            <p:ph type="title"/>
          </p:nvPr>
        </p:nvSpPr>
        <p:spPr/>
        <p:txBody>
          <a:bodyPr/>
          <a:lstStyle/>
          <a:p>
            <a:r>
              <a:rPr lang="en-US" dirty="0"/>
              <a:t>Planning Prior to the Course</a:t>
            </a:r>
          </a:p>
        </p:txBody>
      </p:sp>
      <p:sp>
        <p:nvSpPr>
          <p:cNvPr id="7" name="Content Placeholder 6">
            <a:extLst>
              <a:ext uri="{FF2B5EF4-FFF2-40B4-BE49-F238E27FC236}">
                <a16:creationId xmlns:a16="http://schemas.microsoft.com/office/drawing/2014/main" id="{DD9EABF0-F348-4236-8E37-B0F1045BF830}"/>
              </a:ext>
            </a:extLst>
          </p:cNvPr>
          <p:cNvSpPr>
            <a:spLocks noGrp="1"/>
          </p:cNvSpPr>
          <p:nvPr>
            <p:ph idx="1"/>
          </p:nvPr>
        </p:nvSpPr>
        <p:spPr/>
        <p:txBody>
          <a:bodyPr>
            <a:normAutofit/>
          </a:bodyPr>
          <a:lstStyle/>
          <a:p>
            <a:r>
              <a:rPr lang="en-US" dirty="0"/>
              <a:t>Knowledge of optimal virtual arrangements to provide a viable learning environment consistent with the instructional design</a:t>
            </a:r>
          </a:p>
          <a:p>
            <a:pPr lvl="1"/>
            <a:r>
              <a:rPr lang="en-US" dirty="0"/>
              <a:t>Network connection</a:t>
            </a:r>
          </a:p>
          <a:p>
            <a:pPr lvl="1"/>
            <a:r>
              <a:rPr lang="en-US" dirty="0"/>
              <a:t>Tool capability to handle audience size</a:t>
            </a:r>
          </a:p>
          <a:p>
            <a:pPr lvl="1"/>
            <a:r>
              <a:rPr lang="en-US" dirty="0"/>
              <a:t>System check</a:t>
            </a:r>
          </a:p>
          <a:p>
            <a:pPr lvl="1"/>
            <a:r>
              <a:rPr lang="en-US" dirty="0"/>
              <a:t>What could go wrong?</a:t>
            </a:r>
          </a:p>
        </p:txBody>
      </p:sp>
      <p:sp>
        <p:nvSpPr>
          <p:cNvPr id="5" name="Footer Placeholder 4">
            <a:extLst>
              <a:ext uri="{FF2B5EF4-FFF2-40B4-BE49-F238E27FC236}">
                <a16:creationId xmlns:a16="http://schemas.microsoft.com/office/drawing/2014/main" id="{79DE3555-3416-425C-9025-A8759C48E3D3}"/>
              </a:ext>
            </a:extLst>
          </p:cNvPr>
          <p:cNvSpPr>
            <a:spLocks noGrp="1"/>
          </p:cNvSpPr>
          <p:nvPr>
            <p:ph type="ftr" sz="quarter" idx="11"/>
          </p:nvPr>
        </p:nvSpPr>
        <p:spPr/>
        <p:txBody>
          <a:bodyPr/>
          <a:lstStyle/>
          <a:p>
            <a:r>
              <a:rPr lang="en-US"/>
              <a:t>© Stephen J. Padilla, 2019</a:t>
            </a:r>
            <a:endParaRPr lang="en-US" dirty="0"/>
          </a:p>
        </p:txBody>
      </p:sp>
      <p:pic>
        <p:nvPicPr>
          <p:cNvPr id="8" name="Graphic 7">
            <a:extLst>
              <a:ext uri="{FF2B5EF4-FFF2-40B4-BE49-F238E27FC236}">
                <a16:creationId xmlns:a16="http://schemas.microsoft.com/office/drawing/2014/main" id="{87FEF64B-1F76-410F-8E30-AF3BC25A0D4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360025" y="5029200"/>
            <a:ext cx="1828800" cy="1828800"/>
          </a:xfrm>
          <a:prstGeom prst="rect">
            <a:avLst/>
          </a:prstGeom>
        </p:spPr>
      </p:pic>
    </p:spTree>
    <p:extLst>
      <p:ext uri="{BB962C8B-B14F-4D97-AF65-F5344CB8AC3E}">
        <p14:creationId xmlns:p14="http://schemas.microsoft.com/office/powerpoint/2010/main" val="2378567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PERSISTENCEDATA" val="MMPROD_UIPERSISTENCEDATA"/>
  <p:tag name="MMPROD_UIDATA" val="&lt;database version=&quot;11.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CompTIA CTT+ Certified Technical Trainer Exam TK0-201&amp;quot;&quot;/&gt;&lt;property id=&quot;20307&quot; value=&quot;256&quot;/&gt;&lt;/object&gt;&lt;object type=&quot;3&quot; unique_id=&quot;10250&quot;&gt;&lt;property id=&quot;20148&quot; value=&quot;5&quot;/&gt;&lt;property id=&quot;20300&quot; value=&quot;Slide 2 - &amp;quot;What are we going to cover?&amp;quot;&quot;/&gt;&lt;property id=&quot;20307&quot; value=&quot;271&quot;/&gt;&lt;/object&gt;&lt;object type=&quot;3&quot; unique_id=&quot;10253&quot;&gt;&lt;property id=&quot;20148&quot; value=&quot;5&quot;/&gt;&lt;property id=&quot;20300&quot; value=&quot;Slide 3 - &amp;quot;Speaking of Course Schedule…&amp;quot;&quot;/&gt;&lt;property id=&quot;20307&quot; value=&quot;274&quot;/&gt;&lt;/object&gt;&lt;object type=&quot;3&quot; unique_id=&quot;10722&quot;&gt;&lt;property id=&quot;20148&quot; value=&quot;5&quot;/&gt;&lt;property id=&quot;20300&quot; value=&quot;Slide 4 - &amp;quot;Domain 1.0&amp;quot;&quot;/&gt;&lt;property id=&quot;20307&quot; value=&quot;275&quot;/&gt;&lt;/object&gt;&lt;object type=&quot;3&quot; unique_id=&quot;10728&quot;&gt;&lt;property id=&quot;20148&quot; value=&quot;5&quot;/&gt;&lt;property id=&quot;20300&quot; value=&quot;Slide 5 - &amp;quot;Planning Prior to the Course&amp;quot;&quot;/&gt;&lt;property id=&quot;20307&quot; value=&quot;281&quot;/&gt;&lt;/object&gt;&lt;object type=&quot;3&quot; unique_id=&quot;10737&quot;&gt;&lt;property id=&quot;20148&quot; value=&quot;5&quot;/&gt;&lt;property id=&quot;20300&quot; value=&quot;Slide 16 - &amp;quot;Planning Prior to the Course&amp;quot;&quot;/&gt;&lt;property id=&quot;20307&quot; value=&quot;291&quot;/&gt;&lt;/object&gt;&lt;object type=&quot;3&quot; unique_id=&quot;10742&quot;&gt;&lt;property id=&quot;20148&quot; value=&quot;5&quot;/&gt;&lt;property id=&quot;20300&quot; value=&quot;Slide 28 - &amp;quot;What have we learned so far?&amp;quot;&quot;/&gt;&lt;property id=&quot;20307&quot; value=&quot;296&quot;/&gt;&lt;/object&gt;&lt;object type=&quot;3&quot; unique_id=&quot;10743&quot;&gt;&lt;property id=&quot;20148&quot; value=&quot;5&quot;/&gt;&lt;property id=&quot;20300&quot; value=&quot;Slide 30 - &amp;quot;What have we learned so far?&amp;quot;&quot;/&gt;&lt;property id=&quot;20307&quot; value=&quot;297&quot;/&gt;&lt;/object&gt;&lt;object type=&quot;3&quot; unique_id=&quot;10744&quot;&gt;&lt;property id=&quot;20148&quot; value=&quot;5&quot;/&gt;&lt;property id=&quot;20300&quot; value=&quot;Slide 31 - &amp;quot;Reading Assignment&amp;quot;&quot;/&gt;&lt;property id=&quot;20307&quot; value=&quot;298&quot;/&gt;&lt;/object&gt;&lt;object type=&quot;3&quot; unique_id=&quot;11354&quot;&gt;&lt;property id=&quot;20148&quot; value=&quot;5&quot;/&gt;&lt;property id=&quot;20300&quot; value=&quot;Slide 32 - &amp;quot;Very important links&amp;quot;&quot;/&gt;&lt;property id=&quot;20307&quot; value=&quot;299&quot;/&gt;&lt;/object&gt;&lt;object type=&quot;3&quot; unique_id=&quot;11972&quot;&gt;&lt;property id=&quot;20148&quot; value=&quot;5&quot;/&gt;&lt;property id=&quot;20300&quot; value=&quot;Slide 6 - &amp;quot;Planning Prior to the Course&amp;quot;&quot;/&gt;&lt;property id=&quot;20307&quot; value=&quot;300&quot;/&gt;&lt;/object&gt;&lt;object type=&quot;3&quot; unique_id=&quot;11973&quot;&gt;&lt;property id=&quot;20148&quot; value=&quot;5&quot;/&gt;&lt;property id=&quot;20300&quot; value=&quot;Slide 7 - &amp;quot;Planning Prior to the Course&amp;quot;&quot;/&gt;&lt;property id=&quot;20307&quot; value=&quot;301&quot;/&gt;&lt;/object&gt;&lt;object type=&quot;3&quot; unique_id=&quot;11974&quot;&gt;&lt;property id=&quot;20148&quot; value=&quot;5&quot;/&gt;&lt;property id=&quot;20300&quot; value=&quot;Slide 8 - &amp;quot;Planning Prior to the Course&amp;quot;&quot;/&gt;&lt;property id=&quot;20307&quot; value=&quot;302&quot;/&gt;&lt;/object&gt;&lt;object type=&quot;3&quot; unique_id=&quot;11975&quot;&gt;&lt;property id=&quot;20148&quot; value=&quot;5&quot;/&gt;&lt;property id=&quot;20300&quot; value=&quot;Slide 9 - &amp;quot;Planning Prior to the Course&amp;quot;&quot;/&gt;&lt;property id=&quot;20307&quot; value=&quot;303&quot;/&gt;&lt;/object&gt;&lt;object type=&quot;3&quot; unique_id=&quot;11976&quot;&gt;&lt;property id=&quot;20148&quot; value=&quot;5&quot;/&gt;&lt;property id=&quot;20300&quot; value=&quot;Slide 10 - &amp;quot;Planning Prior to the Course&amp;quot;&quot;/&gt;&lt;property id=&quot;20307&quot; value=&quot;304&quot;/&gt;&lt;/object&gt;&lt;object type=&quot;3&quot; unique_id=&quot;11977&quot;&gt;&lt;property id=&quot;20148&quot; value=&quot;5&quot;/&gt;&lt;property id=&quot;20300&quot; value=&quot;Slide 11 - &amp;quot;Planning Prior to the Course&amp;quot;&quot;/&gt;&lt;property id=&quot;20307&quot; value=&quot;305&quot;/&gt;&lt;/object&gt;&lt;object type=&quot;3&quot; unique_id=&quot;11978&quot;&gt;&lt;property id=&quot;20148&quot; value=&quot;5&quot;/&gt;&lt;property id=&quot;20300&quot; value=&quot;Slide 12 - &amp;quot;Planning Prior to the Course&amp;quot;&quot;/&gt;&lt;property id=&quot;20307&quot; value=&quot;306&quot;/&gt;&lt;/object&gt;&lt;object type=&quot;3&quot; unique_id=&quot;11979&quot;&gt;&lt;property id=&quot;20148&quot; value=&quot;5&quot;/&gt;&lt;property id=&quot;20300&quot; value=&quot;Slide 13 - &amp;quot;Planning Prior to the Course&amp;quot;&quot;/&gt;&lt;property id=&quot;20307&quot; value=&quot;307&quot;/&gt;&lt;/object&gt;&lt;object type=&quot;3&quot; unique_id=&quot;11980&quot;&gt;&lt;property id=&quot;20148&quot; value=&quot;5&quot;/&gt;&lt;property id=&quot;20300&quot; value=&quot;Slide 14 - &amp;quot;Planning Prior to the Course&amp;quot;&quot;/&gt;&lt;property id=&quot;20307&quot; value=&quot;308&quot;/&gt;&lt;/object&gt;&lt;object type=&quot;3&quot; unique_id=&quot;11981&quot;&gt;&lt;property id=&quot;20148&quot; value=&quot;5&quot;/&gt;&lt;property id=&quot;20300&quot; value=&quot;Slide 15 - &amp;quot;Planning Prior to the Course&amp;quot;&quot;/&gt;&lt;property id=&quot;20307&quot; value=&quot;309&quot;/&gt;&lt;/object&gt;&lt;object type=&quot;3&quot; unique_id=&quot;11982&quot;&gt;&lt;property id=&quot;20148&quot; value=&quot;5&quot;/&gt;&lt;property id=&quot;20300&quot; value=&quot;Slide 17 - &amp;quot;Planning Prior to the Course&amp;quot;&quot;/&gt;&lt;property id=&quot;20307&quot; value=&quot;310&quot;/&gt;&lt;/object&gt;&lt;object type=&quot;3&quot; unique_id=&quot;11983&quot;&gt;&lt;property id=&quot;20148&quot; value=&quot;5&quot;/&gt;&lt;property id=&quot;20300&quot; value=&quot;Slide 18 - &amp;quot;Planning Prior to the Course&amp;quot;&quot;/&gt;&lt;property id=&quot;20307&quot; value=&quot;311&quot;/&gt;&lt;/object&gt;&lt;object type=&quot;3&quot; unique_id=&quot;11984&quot;&gt;&lt;property id=&quot;20148&quot; value=&quot;5&quot;/&gt;&lt;property id=&quot;20300&quot; value=&quot;Slide 19 - &amp;quot;Planning Prior to the Course&amp;quot;&quot;/&gt;&lt;property id=&quot;20307&quot; value=&quot;312&quot;/&gt;&lt;/object&gt;&lt;object type=&quot;3&quot; unique_id=&quot;11985&quot;&gt;&lt;property id=&quot;20148&quot; value=&quot;5&quot;/&gt;&lt;property id=&quot;20300&quot; value=&quot;Slide 20 - &amp;quot;Planning Prior to the Course&amp;quot;&quot;/&gt;&lt;property id=&quot;20307&quot; value=&quot;313&quot;/&gt;&lt;/object&gt;&lt;object type=&quot;3&quot; unique_id=&quot;11986&quot;&gt;&lt;property id=&quot;20148&quot; value=&quot;5&quot;/&gt;&lt;property id=&quot;20300&quot; value=&quot;Slide 21 - &amp;quot;Planning Prior to the Course&amp;quot;&quot;/&gt;&lt;property id=&quot;20307&quot; value=&quot;314&quot;/&gt;&lt;/object&gt;&lt;object type=&quot;3&quot; unique_id=&quot;11987&quot;&gt;&lt;property id=&quot;20148&quot; value=&quot;5&quot;/&gt;&lt;property id=&quot;20300&quot; value=&quot;Slide 22 - &amp;quot;Planning Prior to the Course&amp;quot;&quot;/&gt;&lt;property id=&quot;20307&quot; value=&quot;315&quot;/&gt;&lt;/object&gt;&lt;object type=&quot;3&quot; unique_id=&quot;11988&quot;&gt;&lt;property id=&quot;20148&quot; value=&quot;5&quot;/&gt;&lt;property id=&quot;20300&quot; value=&quot;Slide 23 - &amp;quot;Preparing the Performance-based Exam Documentation Form&amp;quot;&quot;/&gt;&lt;property id=&quot;20307&quot; value=&quot;316&quot;/&gt;&lt;/object&gt;&lt;object type=&quot;3&quot; unique_id=&quot;11989&quot;&gt;&lt;property id=&quot;20148&quot; value=&quot;5&quot;/&gt;&lt;property id=&quot;20300&quot; value=&quot;Slide 24&quot;/&gt;&lt;property id=&quot;20307&quot; value=&quot;317&quot;/&gt;&lt;/object&gt;&lt;object type=&quot;3&quot; unique_id=&quot;11990&quot;&gt;&lt;property id=&quot;20148&quot; value=&quot;5&quot;/&gt;&lt;property id=&quot;20300&quot; value=&quot;Slide 25&quot;/&gt;&lt;property id=&quot;20307&quot; value=&quot;318&quot;/&gt;&lt;/object&gt;&lt;object type=&quot;3&quot; unique_id=&quot;11991&quot;&gt;&lt;property id=&quot;20148&quot; value=&quot;5&quot;/&gt;&lt;property id=&quot;20300&quot; value=&quot;Slide 26&quot;/&gt;&lt;property id=&quot;20307&quot; value=&quot;319&quot;/&gt;&lt;/object&gt;&lt;object type=&quot;3&quot; unique_id=&quot;11992&quot;&gt;&lt;property id=&quot;20148&quot; value=&quot;5&quot;/&gt;&lt;property id=&quot;20300&quot; value=&quot;Slide 27&quot;/&gt;&lt;property id=&quot;20307&quot; value=&quot;320&quot;/&gt;&lt;/object&gt;&lt;object type=&quot;3&quot; unique_id=&quot;12092&quot;&gt;&lt;property id=&quot;20148&quot; value=&quot;5&quot;/&gt;&lt;property id=&quot;20300&quot; value=&quot;Slide 29 - &amp;quot;What have we learned so far?&amp;quot;&quot;/&gt;&lt;property id=&quot;20307&quot; value=&quot;321&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name="TF00001018.potx" id="{D19C2884-2C55-4C1A-A5C2-5D03FF1F35A4}" vid="{5F7A9C6A-558C-4654-B762-2F22BC904FAE}"/>
    </a:ext>
  </a:extLst>
</a:theme>
</file>

<file path=ppt/theme/theme2.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Chalkboard education presentation (widescreen)</Template>
  <TotalTime>3232</TotalTime>
  <Words>2009</Words>
  <Application>Microsoft Office PowerPoint</Application>
  <PresentationFormat>Custom</PresentationFormat>
  <Paragraphs>251</Paragraphs>
  <Slides>32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Arial</vt:lpstr>
      <vt:lpstr>Consolas</vt:lpstr>
      <vt:lpstr>Corbel</vt:lpstr>
      <vt:lpstr>Chalkboard 16x9</vt:lpstr>
      <vt:lpstr>CompTIA CTT+ Certified Technical Trainer Exam TK0-201</vt:lpstr>
      <vt:lpstr>What are we going to cover?</vt:lpstr>
      <vt:lpstr>Speaking of Course Schedule…</vt:lpstr>
      <vt:lpstr>Domain 1.0</vt:lpstr>
      <vt:lpstr>Planning Prior to the Course</vt:lpstr>
      <vt:lpstr>Planning Prior to the Course</vt:lpstr>
      <vt:lpstr>Planning Prior to the Course</vt:lpstr>
      <vt:lpstr>Planning Prior to the Course</vt:lpstr>
      <vt:lpstr>Planning Prior to the Course</vt:lpstr>
      <vt:lpstr>Planning Prior to the Course</vt:lpstr>
      <vt:lpstr>Planning Prior to the Course</vt:lpstr>
      <vt:lpstr>Planning Prior to the Course</vt:lpstr>
      <vt:lpstr>Planning Prior to the Course</vt:lpstr>
      <vt:lpstr>Planning Prior to the Course</vt:lpstr>
      <vt:lpstr>Planning Prior to the Course</vt:lpstr>
      <vt:lpstr>Planning Prior to the Course</vt:lpstr>
      <vt:lpstr>Planning Prior to the Course</vt:lpstr>
      <vt:lpstr>Planning Prior to the Course</vt:lpstr>
      <vt:lpstr>Planning Prior to the Course</vt:lpstr>
      <vt:lpstr>Planning Prior to the Course</vt:lpstr>
      <vt:lpstr>Planning Prior to the Course</vt:lpstr>
      <vt:lpstr>Planning Prior to the Course</vt:lpstr>
      <vt:lpstr>Preparing the Performance-based Exam Documentation Form</vt:lpstr>
      <vt:lpstr>PowerPoint Presentation</vt:lpstr>
      <vt:lpstr>PowerPoint Presentation</vt:lpstr>
      <vt:lpstr>PowerPoint Presentation</vt:lpstr>
      <vt:lpstr>PowerPoint Presentation</vt:lpstr>
      <vt:lpstr>What have we learned so far?</vt:lpstr>
      <vt:lpstr>What have we learned so far?</vt:lpstr>
      <vt:lpstr>What have we learned so far?</vt:lpstr>
      <vt:lpstr>Reading Assignment</vt:lpstr>
      <vt:lpstr>Very important links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CompTIA CTT+ Certified Technical Trainer</dc:title>
  <dc:creator>Stephen Padilla</dc:creator>
  <cp:lastModifiedBy>Stephen Padilla</cp:lastModifiedBy>
  <cp:revision>28</cp:revision>
  <dcterms:created xsi:type="dcterms:W3CDTF">2019-01-05T23:05:34Z</dcterms:created>
  <dcterms:modified xsi:type="dcterms:W3CDTF">2019-01-08T04:58:07Z</dcterms:modified>
</cp:coreProperties>
</file>